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56" r:id="rId2"/>
    <p:sldId id="257" r:id="rId3"/>
    <p:sldId id="258" r:id="rId4"/>
    <p:sldId id="259" r:id="rId5"/>
    <p:sldId id="263"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F6BC"/>
    <a:srgbClr val="FFFF99"/>
    <a:srgbClr val="0000FF"/>
    <a:srgbClr val="FB4431"/>
    <a:srgbClr val="FF66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94628" autoAdjust="0"/>
  </p:normalViewPr>
  <p:slideViewPr>
    <p:cSldViewPr>
      <p:cViewPr>
        <p:scale>
          <a:sx n="90" d="100"/>
          <a:sy n="90" d="100"/>
        </p:scale>
        <p:origin x="-594" y="-390"/>
      </p:cViewPr>
      <p:guideLst>
        <p:guide orient="horz" pos="2160"/>
        <p:guide pos="2880"/>
      </p:guideLst>
    </p:cSldViewPr>
  </p:slideViewPr>
  <p:outlineViewPr>
    <p:cViewPr>
      <p:scale>
        <a:sx n="33" d="100"/>
        <a:sy n="33" d="100"/>
      </p:scale>
      <p:origin x="0" y="17034"/>
    </p:cViewPr>
  </p:outlineViewPr>
  <p:notesTextViewPr>
    <p:cViewPr>
      <p:scale>
        <a:sx n="1" d="1"/>
        <a:sy n="1" d="1"/>
      </p:scale>
      <p:origin x="0" y="0"/>
    </p:cViewPr>
  </p:notesText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E82258-33B2-41CC-8F3F-91A85DBF3F3B}" type="datetimeFigureOut">
              <a:rPr lang="en-GB" smtClean="0"/>
              <a:t>17/03/2017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847095-3E3E-44EB-9E0A-7F1B453EFEBD}" type="slidenum">
              <a:rPr lang="en-GB" smtClean="0"/>
              <a:t>‹#›</a:t>
            </a:fld>
            <a:endParaRPr lang="en-GB"/>
          </a:p>
        </p:txBody>
      </p:sp>
    </p:spTree>
    <p:extLst>
      <p:ext uri="{BB962C8B-B14F-4D97-AF65-F5344CB8AC3E}">
        <p14:creationId xmlns:p14="http://schemas.microsoft.com/office/powerpoint/2010/main" val="2511875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omic Sans MS" pitchFamily="66" charset="0"/>
        <a:ea typeface="+mn-ea"/>
        <a:cs typeface="+mn-cs"/>
      </a:defRPr>
    </a:lvl1pPr>
    <a:lvl2pPr marL="457200" algn="l" defTabSz="914400" rtl="0" eaLnBrk="1" latinLnBrk="0" hangingPunct="1">
      <a:defRPr sz="1200" kern="1200">
        <a:solidFill>
          <a:schemeClr val="tx1"/>
        </a:solidFill>
        <a:latin typeface="Comic Sans MS" pitchFamily="66" charset="0"/>
        <a:ea typeface="+mn-ea"/>
        <a:cs typeface="+mn-cs"/>
      </a:defRPr>
    </a:lvl2pPr>
    <a:lvl3pPr marL="914400" algn="l" defTabSz="914400" rtl="0" eaLnBrk="1" latinLnBrk="0" hangingPunct="1">
      <a:defRPr sz="1200" kern="1200">
        <a:solidFill>
          <a:schemeClr val="tx1"/>
        </a:solidFill>
        <a:latin typeface="Comic Sans MS" pitchFamily="66" charset="0"/>
        <a:ea typeface="+mn-ea"/>
        <a:cs typeface="+mn-cs"/>
      </a:defRPr>
    </a:lvl3pPr>
    <a:lvl4pPr marL="1371600" algn="l" defTabSz="914400" rtl="0" eaLnBrk="1" latinLnBrk="0" hangingPunct="1">
      <a:defRPr sz="1200" kern="1200">
        <a:solidFill>
          <a:schemeClr val="tx1"/>
        </a:solidFill>
        <a:latin typeface="Comic Sans MS" pitchFamily="66" charset="0"/>
        <a:ea typeface="+mn-ea"/>
        <a:cs typeface="+mn-cs"/>
      </a:defRPr>
    </a:lvl4pPr>
    <a:lvl5pPr marL="1828800" algn="l" defTabSz="914400" rtl="0" eaLnBrk="1" latinLnBrk="0" hangingPunct="1">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omic Sans MS" pitchFamily="66" charset="0"/>
              </a:defRPr>
            </a:lvl1p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Comic Sans MS" pitchFamily="66"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atin typeface="Comic Sans MS" pitchFamily="66" charset="0"/>
              </a:defRPr>
            </a:lvl1pPr>
          </a:lstStyle>
          <a:p>
            <a:fld id="{4E0B915C-0197-4B36-8C3F-29384CC2FEE2}" type="datetime2">
              <a:rPr lang="en-GB" smtClean="0"/>
              <a:t>Friday, 17 March 2017</a:t>
            </a:fld>
            <a:endParaRPr lang="en-GB"/>
          </a:p>
        </p:txBody>
      </p:sp>
      <p:sp>
        <p:nvSpPr>
          <p:cNvPr id="5" name="Footer Placeholder 4"/>
          <p:cNvSpPr>
            <a:spLocks noGrp="1"/>
          </p:cNvSpPr>
          <p:nvPr>
            <p:ph type="ftr" sz="quarter" idx="11"/>
          </p:nvPr>
        </p:nvSpPr>
        <p:spPr/>
        <p:txBody>
          <a:bodyPr/>
          <a:lstStyle>
            <a:lvl1pPr>
              <a:defRPr>
                <a:latin typeface="Comic Sans MS" pitchFamily="66" charset="0"/>
              </a:defRPr>
            </a:lvl1pPr>
          </a:lstStyle>
          <a:p>
            <a:r>
              <a:rPr lang="en-GB" smtClean="0"/>
              <a:t>G R Davidson</a:t>
            </a:r>
            <a:endParaRPr lang="en-GB"/>
          </a:p>
        </p:txBody>
      </p:sp>
      <p:sp>
        <p:nvSpPr>
          <p:cNvPr id="6" name="Slide Number Placeholder 5"/>
          <p:cNvSpPr>
            <a:spLocks noGrp="1"/>
          </p:cNvSpPr>
          <p:nvPr>
            <p:ph type="sldNum" sz="quarter" idx="12"/>
          </p:nvPr>
        </p:nvSpPr>
        <p:spPr/>
        <p:txBody>
          <a:bodyPr/>
          <a:lstStyle>
            <a:lvl1pPr>
              <a:defRPr>
                <a:latin typeface="Comic Sans MS" pitchFamily="66" charset="0"/>
              </a:defRPr>
            </a:lvl1pPr>
          </a:lstStyle>
          <a:p>
            <a:fld id="{DEC60EA4-28BE-4436-9F73-4090B429F4F1}" type="slidenum">
              <a:rPr lang="en-GB" smtClean="0"/>
              <a:pPr/>
              <a:t>‹#›</a:t>
            </a:fld>
            <a:endParaRPr lang="en-GB"/>
          </a:p>
        </p:txBody>
      </p:sp>
    </p:spTree>
    <p:extLst>
      <p:ext uri="{BB962C8B-B14F-4D97-AF65-F5344CB8AC3E}">
        <p14:creationId xmlns:p14="http://schemas.microsoft.com/office/powerpoint/2010/main" val="13555224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7DE6F3-CEE1-4671-BD9E-4008212934F4}" type="datetime2">
              <a:rPr lang="en-GB" smtClean="0"/>
              <a:t>Friday, 17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106291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DD4A80-4DF9-4184-A5B3-444DAB01B3AE}" type="datetime2">
              <a:rPr lang="en-GB" smtClean="0"/>
              <a:t>Friday, 17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2922093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marL="342900" indent="-342900">
              <a:buClr>
                <a:srgbClr val="0000FF"/>
              </a:buClr>
              <a:buFont typeface="Wingdings" pitchFamily="2" charset="2"/>
              <a:buChar char="v"/>
              <a:defRPr/>
            </a:lvl1pPr>
            <a:lvl2pPr marL="742950" indent="-285750">
              <a:buClr>
                <a:srgbClr val="FF0000"/>
              </a:buClr>
              <a:buFont typeface="Wingdings" pitchFamily="2" charset="2"/>
              <a:buChar char="Ø"/>
              <a:defRPr/>
            </a:lvl2pPr>
            <a:lvl3pPr marL="1143000" indent="-228600">
              <a:buClr>
                <a:srgbClr val="0000FF"/>
              </a:buClr>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Friday, 17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185732882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6F3FF6-1C58-4184-B0C7-08CD5F753704}" type="datetime2">
              <a:rPr lang="en-GB" smtClean="0"/>
              <a:t>Friday, 17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1833014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F516C56-E920-41A9-B333-37C9CC4C6C4D}" type="datetime2">
              <a:rPr lang="en-GB" smtClean="0"/>
              <a:t>Friday, 17 March 2017</a:t>
            </a:fld>
            <a:endParaRPr lang="en-GB"/>
          </a:p>
        </p:txBody>
      </p:sp>
      <p:sp>
        <p:nvSpPr>
          <p:cNvPr id="6" name="Footer Placeholder 5"/>
          <p:cNvSpPr>
            <a:spLocks noGrp="1"/>
          </p:cNvSpPr>
          <p:nvPr>
            <p:ph type="ftr" sz="quarter" idx="11"/>
          </p:nvPr>
        </p:nvSpPr>
        <p:spPr/>
        <p:txBody>
          <a:bodyPr/>
          <a:lstStyle/>
          <a:p>
            <a:r>
              <a:rPr lang="en-GB" smtClean="0"/>
              <a:t>G R Davidson</a:t>
            </a:r>
            <a:endParaRPr lang="en-GB"/>
          </a:p>
        </p:txBody>
      </p:sp>
      <p:sp>
        <p:nvSpPr>
          <p:cNvPr id="7" name="Slide Number Placeholder 6"/>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2516207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DE2B984-8B10-4631-9399-41385BE99DA2}" type="datetime2">
              <a:rPr lang="en-GB" smtClean="0"/>
              <a:t>Friday, 17 March 2017</a:t>
            </a:fld>
            <a:endParaRPr lang="en-GB"/>
          </a:p>
        </p:txBody>
      </p:sp>
      <p:sp>
        <p:nvSpPr>
          <p:cNvPr id="8" name="Footer Placeholder 7"/>
          <p:cNvSpPr>
            <a:spLocks noGrp="1"/>
          </p:cNvSpPr>
          <p:nvPr>
            <p:ph type="ftr" sz="quarter" idx="11"/>
          </p:nvPr>
        </p:nvSpPr>
        <p:spPr/>
        <p:txBody>
          <a:bodyPr/>
          <a:lstStyle/>
          <a:p>
            <a:r>
              <a:rPr lang="en-GB" smtClean="0"/>
              <a:t>G R Davidson</a:t>
            </a:r>
            <a:endParaRPr lang="en-GB"/>
          </a:p>
        </p:txBody>
      </p:sp>
      <p:sp>
        <p:nvSpPr>
          <p:cNvPr id="9" name="Slide Number Placeholder 8"/>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3856379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53D49F4-3287-4576-9584-18F912ED9B24}" type="datetime2">
              <a:rPr lang="en-GB" smtClean="0"/>
              <a:t>Friday, 17 March 2017</a:t>
            </a:fld>
            <a:endParaRPr lang="en-GB"/>
          </a:p>
        </p:txBody>
      </p:sp>
      <p:sp>
        <p:nvSpPr>
          <p:cNvPr id="4" name="Footer Placeholder 3"/>
          <p:cNvSpPr>
            <a:spLocks noGrp="1"/>
          </p:cNvSpPr>
          <p:nvPr>
            <p:ph type="ftr" sz="quarter" idx="11"/>
          </p:nvPr>
        </p:nvSpPr>
        <p:spPr/>
        <p:txBody>
          <a:bodyPr/>
          <a:lstStyle/>
          <a:p>
            <a:r>
              <a:rPr lang="en-GB" smtClean="0"/>
              <a:t>G R Davidson</a:t>
            </a:r>
            <a:endParaRPr lang="en-GB"/>
          </a:p>
        </p:txBody>
      </p:sp>
      <p:sp>
        <p:nvSpPr>
          <p:cNvPr id="5" name="Slide Number Placeholder 4"/>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7408214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23EC19-FECF-4158-A3AD-E24CAB87380F}" type="datetime2">
              <a:rPr lang="en-GB" smtClean="0"/>
              <a:t>Friday, 17 March 2017</a:t>
            </a:fld>
            <a:endParaRPr lang="en-GB"/>
          </a:p>
        </p:txBody>
      </p:sp>
      <p:sp>
        <p:nvSpPr>
          <p:cNvPr id="3" name="Footer Placeholder 2"/>
          <p:cNvSpPr>
            <a:spLocks noGrp="1"/>
          </p:cNvSpPr>
          <p:nvPr>
            <p:ph type="ftr" sz="quarter" idx="11"/>
          </p:nvPr>
        </p:nvSpPr>
        <p:spPr/>
        <p:txBody>
          <a:bodyPr/>
          <a:lstStyle/>
          <a:p>
            <a:r>
              <a:rPr lang="en-GB" smtClean="0"/>
              <a:t>G R Davidson</a:t>
            </a:r>
            <a:endParaRPr lang="en-GB"/>
          </a:p>
        </p:txBody>
      </p:sp>
      <p:sp>
        <p:nvSpPr>
          <p:cNvPr id="4" name="Slide Number Placeholder 3"/>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3865332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99AABA-E7B5-490A-8E2C-BF3F29F016C9}" type="datetime2">
              <a:rPr lang="en-GB" smtClean="0"/>
              <a:t>Friday, 17 March 2017</a:t>
            </a:fld>
            <a:endParaRPr lang="en-GB"/>
          </a:p>
        </p:txBody>
      </p:sp>
      <p:sp>
        <p:nvSpPr>
          <p:cNvPr id="6" name="Footer Placeholder 5"/>
          <p:cNvSpPr>
            <a:spLocks noGrp="1"/>
          </p:cNvSpPr>
          <p:nvPr>
            <p:ph type="ftr" sz="quarter" idx="11"/>
          </p:nvPr>
        </p:nvSpPr>
        <p:spPr/>
        <p:txBody>
          <a:bodyPr/>
          <a:lstStyle/>
          <a:p>
            <a:r>
              <a:rPr lang="en-GB" smtClean="0"/>
              <a:t>G R Davidson</a:t>
            </a:r>
            <a:endParaRPr lang="en-GB"/>
          </a:p>
        </p:txBody>
      </p:sp>
      <p:sp>
        <p:nvSpPr>
          <p:cNvPr id="7" name="Slide Number Placeholder 6"/>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281320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F5A120-08DD-47B4-BAB5-7A9B3A8C93FB}" type="datetime2">
              <a:rPr lang="en-GB" smtClean="0"/>
              <a:t>Friday, 17 March 2017</a:t>
            </a:fld>
            <a:endParaRPr lang="en-GB"/>
          </a:p>
        </p:txBody>
      </p:sp>
      <p:sp>
        <p:nvSpPr>
          <p:cNvPr id="6" name="Footer Placeholder 5"/>
          <p:cNvSpPr>
            <a:spLocks noGrp="1"/>
          </p:cNvSpPr>
          <p:nvPr>
            <p:ph type="ftr" sz="quarter" idx="11"/>
          </p:nvPr>
        </p:nvSpPr>
        <p:spPr/>
        <p:txBody>
          <a:bodyPr/>
          <a:lstStyle/>
          <a:p>
            <a:r>
              <a:rPr lang="en-GB" smtClean="0"/>
              <a:t>G R Davidson</a:t>
            </a:r>
            <a:endParaRPr lang="en-GB"/>
          </a:p>
        </p:txBody>
      </p:sp>
      <p:sp>
        <p:nvSpPr>
          <p:cNvPr id="7" name="Slide Number Placeholder 6"/>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195936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2000">
              <a:schemeClr val="accent3">
                <a:lumMod val="75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3034680" cy="365125"/>
          </a:xfrm>
          <a:prstGeom prst="rect">
            <a:avLst/>
          </a:prstGeom>
        </p:spPr>
        <p:txBody>
          <a:bodyPr vert="horz" lIns="91440" tIns="45720" rIns="91440" bIns="45720" rtlCol="0" anchor="ctr"/>
          <a:lstStyle>
            <a:lvl1pPr algn="l">
              <a:defRPr sz="1200" b="1" i="0">
                <a:solidFill>
                  <a:srgbClr val="FF0000"/>
                </a:solidFill>
                <a:latin typeface="Comic Sans MS" pitchFamily="66" charset="0"/>
              </a:defRPr>
            </a:lvl1pPr>
          </a:lstStyle>
          <a:p>
            <a:fld id="{5ACCD828-A6A4-42F6-B565-0CF21A54DCA0}" type="datetime2">
              <a:rPr lang="en-GB" smtClean="0"/>
              <a:pPr/>
              <a:t>Friday, 17 March 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i="0">
                <a:solidFill>
                  <a:srgbClr val="FF0000"/>
                </a:solidFill>
                <a:latin typeface="Comic Sans MS" pitchFamily="66" charset="0"/>
              </a:defRPr>
            </a:lvl1pPr>
          </a:lstStyle>
          <a:p>
            <a:r>
              <a:rPr lang="en-GB" smtClean="0"/>
              <a:t>G R Davidson</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1" i="0">
                <a:solidFill>
                  <a:srgbClr val="FF0000"/>
                </a:solidFill>
                <a:latin typeface="Comic Sans MS" pitchFamily="66" charset="0"/>
              </a:defRPr>
            </a:lvl1pPr>
          </a:lstStyle>
          <a:p>
            <a:r>
              <a:rPr lang="en-GB" dirty="0" smtClean="0"/>
              <a:t>Slide </a:t>
            </a:r>
            <a:fld id="{DEC60EA4-28BE-4436-9F73-4090B429F4F1}" type="slidenum">
              <a:rPr lang="en-GB" smtClean="0"/>
              <a:pPr/>
              <a:t>‹#›</a:t>
            </a:fld>
            <a:endParaRPr lang="en-GB" dirty="0"/>
          </a:p>
        </p:txBody>
      </p:sp>
    </p:spTree>
    <p:extLst>
      <p:ext uri="{BB962C8B-B14F-4D97-AF65-F5344CB8AC3E}">
        <p14:creationId xmlns:p14="http://schemas.microsoft.com/office/powerpoint/2010/main" val="3922597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250" autoRev="1" fill="hold">
                                          <p:stCondLst>
                                            <p:cond delay="0"/>
                                          </p:stCondLst>
                                        </p:cTn>
                                        <p:tgtEl>
                                          <p:spTgt spid="3">
                                            <p:txEl>
                                              <p:pRg st="0" end="0"/>
                                            </p:txEl>
                                          </p:spTgt>
                                        </p:tgtEl>
                                        <p:attrNameLst>
                                          <p:attrName>ppt_w</p:attrName>
                                        </p:attrNameLst>
                                      </p:cBhvr>
                                    </p:anim>
                                    <p:anim by="(#ppt_w*0.50)" calcmode="lin" valueType="num">
                                      <p:cBhvr>
                                        <p:cTn id="8" dur="250" decel="50000" autoRev="1" fill="hold">
                                          <p:stCondLst>
                                            <p:cond delay="0"/>
                                          </p:stCondLst>
                                        </p:cTn>
                                        <p:tgtEl>
                                          <p:spTgt spid="3">
                                            <p:txEl>
                                              <p:pRg st="0" end="0"/>
                                            </p:txEl>
                                          </p:spTgt>
                                        </p:tgtEl>
                                        <p:attrNameLst>
                                          <p:attrName>ppt_x</p:attrName>
                                        </p:attrNameLst>
                                      </p:cBhvr>
                                    </p:anim>
                                    <p:anim from="(-#ppt_h/2)" to="(#ppt_y)" calcmode="lin" valueType="num">
                                      <p:cBhvr>
                                        <p:cTn id="9" dur="500" fill="hold">
                                          <p:stCondLst>
                                            <p:cond delay="0"/>
                                          </p:stCondLst>
                                        </p:cTn>
                                        <p:tgtEl>
                                          <p:spTgt spid="3">
                                            <p:txEl>
                                              <p:pRg st="0" end="0"/>
                                            </p:txEl>
                                          </p:spTgt>
                                        </p:tgtEl>
                                        <p:attrNameLst>
                                          <p:attrName>ppt_y</p:attrName>
                                        </p:attrNameLst>
                                      </p:cBhvr>
                                    </p:anim>
                                    <p:animRot by="21600000">
                                      <p:cBhvr>
                                        <p:cTn id="10" dur="500" fill="hold">
                                          <p:stCondLst>
                                            <p:cond delay="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by="(-#ppt_w*2)" calcmode="lin" valueType="num">
                                      <p:cBhvr rctx="PPT">
                                        <p:cTn id="15" dur="250" autoRev="1" fill="hold">
                                          <p:stCondLst>
                                            <p:cond delay="0"/>
                                          </p:stCondLst>
                                        </p:cTn>
                                        <p:tgtEl>
                                          <p:spTgt spid="3">
                                            <p:txEl>
                                              <p:pRg st="1" end="1"/>
                                            </p:txEl>
                                          </p:spTgt>
                                        </p:tgtEl>
                                        <p:attrNameLst>
                                          <p:attrName>ppt_w</p:attrName>
                                        </p:attrNameLst>
                                      </p:cBhvr>
                                    </p:anim>
                                    <p:anim by="(#ppt_w*0.50)" calcmode="lin" valueType="num">
                                      <p:cBhvr>
                                        <p:cTn id="16" dur="250" decel="50000" autoRev="1" fill="hold">
                                          <p:stCondLst>
                                            <p:cond delay="0"/>
                                          </p:stCondLst>
                                        </p:cTn>
                                        <p:tgtEl>
                                          <p:spTgt spid="3">
                                            <p:txEl>
                                              <p:pRg st="1" end="1"/>
                                            </p:txEl>
                                          </p:spTgt>
                                        </p:tgtEl>
                                        <p:attrNameLst>
                                          <p:attrName>ppt_x</p:attrName>
                                        </p:attrNameLst>
                                      </p:cBhvr>
                                    </p:anim>
                                    <p:anim from="(-#ppt_h/2)" to="(#ppt_y)" calcmode="lin" valueType="num">
                                      <p:cBhvr>
                                        <p:cTn id="17" dur="500" fill="hold">
                                          <p:stCondLst>
                                            <p:cond delay="0"/>
                                          </p:stCondLst>
                                        </p:cTn>
                                        <p:tgtEl>
                                          <p:spTgt spid="3">
                                            <p:txEl>
                                              <p:pRg st="1" end="1"/>
                                            </p:txEl>
                                          </p:spTgt>
                                        </p:tgtEl>
                                        <p:attrNameLst>
                                          <p:attrName>ppt_y</p:attrName>
                                        </p:attrNameLst>
                                      </p:cBhvr>
                                    </p:anim>
                                    <p:animRot by="21600000">
                                      <p:cBhvr>
                                        <p:cTn id="18" dur="500" fill="hold">
                                          <p:stCondLst>
                                            <p:cond delay="0"/>
                                          </p:stCondLst>
                                        </p:cTn>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 by="(-#ppt_w*2)" calcmode="lin" valueType="num">
                                      <p:cBhvr rctx="PPT">
                                        <p:cTn id="23" dur="250" autoRev="1" fill="hold">
                                          <p:stCondLst>
                                            <p:cond delay="0"/>
                                          </p:stCondLst>
                                        </p:cTn>
                                        <p:tgtEl>
                                          <p:spTgt spid="3">
                                            <p:txEl>
                                              <p:pRg st="2" end="2"/>
                                            </p:txEl>
                                          </p:spTgt>
                                        </p:tgtEl>
                                        <p:attrNameLst>
                                          <p:attrName>ppt_w</p:attrName>
                                        </p:attrNameLst>
                                      </p:cBhvr>
                                    </p:anim>
                                    <p:anim by="(#ppt_w*0.50)" calcmode="lin" valueType="num">
                                      <p:cBhvr>
                                        <p:cTn id="24" dur="250" decel="50000" autoRev="1" fill="hold">
                                          <p:stCondLst>
                                            <p:cond delay="0"/>
                                          </p:stCondLst>
                                        </p:cTn>
                                        <p:tgtEl>
                                          <p:spTgt spid="3">
                                            <p:txEl>
                                              <p:pRg st="2" end="2"/>
                                            </p:txEl>
                                          </p:spTgt>
                                        </p:tgtEl>
                                        <p:attrNameLst>
                                          <p:attrName>ppt_x</p:attrName>
                                        </p:attrNameLst>
                                      </p:cBhvr>
                                    </p:anim>
                                    <p:anim from="(-#ppt_h/2)" to="(#ppt_y)" calcmode="lin" valueType="num">
                                      <p:cBhvr>
                                        <p:cTn id="25" dur="500" fill="hold">
                                          <p:stCondLst>
                                            <p:cond delay="0"/>
                                          </p:stCondLst>
                                        </p:cTn>
                                        <p:tgtEl>
                                          <p:spTgt spid="3">
                                            <p:txEl>
                                              <p:pRg st="2" end="2"/>
                                            </p:txEl>
                                          </p:spTgt>
                                        </p:tgtEl>
                                        <p:attrNameLst>
                                          <p:attrName>ppt_y</p:attrName>
                                        </p:attrNameLst>
                                      </p:cBhvr>
                                    </p:anim>
                                    <p:animRot by="21600000">
                                      <p:cBhvr>
                                        <p:cTn id="26" dur="500" fill="hold">
                                          <p:stCondLst>
                                            <p:cond delay="0"/>
                                          </p:stCondLst>
                                        </p:cTn>
                                        <p:tgtEl>
                                          <p:spTgt spid="3">
                                            <p:txEl>
                                              <p:pRg st="2" end="2"/>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3">
                                            <p:txEl>
                                              <p:pRg st="3" end="3"/>
                                            </p:txEl>
                                          </p:spTgt>
                                        </p:tgtEl>
                                        <p:attrNameLst>
                                          <p:attrName>style.visibility</p:attrName>
                                        </p:attrNameLst>
                                      </p:cBhvr>
                                      <p:to>
                                        <p:strVal val="visible"/>
                                      </p:to>
                                    </p:set>
                                    <p:anim by="(-#ppt_w*2)" calcmode="lin" valueType="num">
                                      <p:cBhvr rctx="PPT">
                                        <p:cTn id="31" dur="250" autoRev="1" fill="hold">
                                          <p:stCondLst>
                                            <p:cond delay="0"/>
                                          </p:stCondLst>
                                        </p:cTn>
                                        <p:tgtEl>
                                          <p:spTgt spid="3">
                                            <p:txEl>
                                              <p:pRg st="3" end="3"/>
                                            </p:txEl>
                                          </p:spTgt>
                                        </p:tgtEl>
                                        <p:attrNameLst>
                                          <p:attrName>ppt_w</p:attrName>
                                        </p:attrNameLst>
                                      </p:cBhvr>
                                    </p:anim>
                                    <p:anim by="(#ppt_w*0.50)" calcmode="lin" valueType="num">
                                      <p:cBhvr>
                                        <p:cTn id="32" dur="250" decel="50000" autoRev="1" fill="hold">
                                          <p:stCondLst>
                                            <p:cond delay="0"/>
                                          </p:stCondLst>
                                        </p:cTn>
                                        <p:tgtEl>
                                          <p:spTgt spid="3">
                                            <p:txEl>
                                              <p:pRg st="3" end="3"/>
                                            </p:txEl>
                                          </p:spTgt>
                                        </p:tgtEl>
                                        <p:attrNameLst>
                                          <p:attrName>ppt_x</p:attrName>
                                        </p:attrNameLst>
                                      </p:cBhvr>
                                    </p:anim>
                                    <p:anim from="(-#ppt_h/2)" to="(#ppt_y)" calcmode="lin" valueType="num">
                                      <p:cBhvr>
                                        <p:cTn id="33" dur="500" fill="hold">
                                          <p:stCondLst>
                                            <p:cond delay="0"/>
                                          </p:stCondLst>
                                        </p:cTn>
                                        <p:tgtEl>
                                          <p:spTgt spid="3">
                                            <p:txEl>
                                              <p:pRg st="3" end="3"/>
                                            </p:txEl>
                                          </p:spTgt>
                                        </p:tgtEl>
                                        <p:attrNameLst>
                                          <p:attrName>ppt_y</p:attrName>
                                        </p:attrNameLst>
                                      </p:cBhvr>
                                    </p:anim>
                                    <p:animRot by="21600000">
                                      <p:cBhvr>
                                        <p:cTn id="34" dur="500" fill="hold">
                                          <p:stCondLst>
                                            <p:cond delay="0"/>
                                          </p:stCondLst>
                                        </p:cTn>
                                        <p:tgtEl>
                                          <p:spTgt spid="3">
                                            <p:txEl>
                                              <p:pRg st="3" end="3"/>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grpId="0" nodeType="clickEffect">
                                  <p:stCondLst>
                                    <p:cond delay="0"/>
                                  </p:stCondLst>
                                  <p:iterate type="lt">
                                    <p:tmPct val="10000"/>
                                  </p:iterate>
                                  <p:childTnLst>
                                    <p:set>
                                      <p:cBhvr>
                                        <p:cTn id="38" dur="1" fill="hold">
                                          <p:stCondLst>
                                            <p:cond delay="0"/>
                                          </p:stCondLst>
                                        </p:cTn>
                                        <p:tgtEl>
                                          <p:spTgt spid="3">
                                            <p:txEl>
                                              <p:pRg st="4" end="4"/>
                                            </p:txEl>
                                          </p:spTgt>
                                        </p:tgtEl>
                                        <p:attrNameLst>
                                          <p:attrName>style.visibility</p:attrName>
                                        </p:attrNameLst>
                                      </p:cBhvr>
                                      <p:to>
                                        <p:strVal val="visible"/>
                                      </p:to>
                                    </p:set>
                                    <p:anim by="(-#ppt_w*2)" calcmode="lin" valueType="num">
                                      <p:cBhvr rctx="PPT">
                                        <p:cTn id="39" dur="250" autoRev="1" fill="hold">
                                          <p:stCondLst>
                                            <p:cond delay="0"/>
                                          </p:stCondLst>
                                        </p:cTn>
                                        <p:tgtEl>
                                          <p:spTgt spid="3">
                                            <p:txEl>
                                              <p:pRg st="4" end="4"/>
                                            </p:txEl>
                                          </p:spTgt>
                                        </p:tgtEl>
                                        <p:attrNameLst>
                                          <p:attrName>ppt_w</p:attrName>
                                        </p:attrNameLst>
                                      </p:cBhvr>
                                    </p:anim>
                                    <p:anim by="(#ppt_w*0.50)" calcmode="lin" valueType="num">
                                      <p:cBhvr>
                                        <p:cTn id="40" dur="250" decel="50000" autoRev="1" fill="hold">
                                          <p:stCondLst>
                                            <p:cond delay="0"/>
                                          </p:stCondLst>
                                        </p:cTn>
                                        <p:tgtEl>
                                          <p:spTgt spid="3">
                                            <p:txEl>
                                              <p:pRg st="4" end="4"/>
                                            </p:txEl>
                                          </p:spTgt>
                                        </p:tgtEl>
                                        <p:attrNameLst>
                                          <p:attrName>ppt_x</p:attrName>
                                        </p:attrNameLst>
                                      </p:cBhvr>
                                    </p:anim>
                                    <p:anim from="(-#ppt_h/2)" to="(#ppt_y)" calcmode="lin" valueType="num">
                                      <p:cBhvr>
                                        <p:cTn id="41" dur="500" fill="hold">
                                          <p:stCondLst>
                                            <p:cond delay="0"/>
                                          </p:stCondLst>
                                        </p:cTn>
                                        <p:tgtEl>
                                          <p:spTgt spid="3">
                                            <p:txEl>
                                              <p:pRg st="4" end="4"/>
                                            </p:txEl>
                                          </p:spTgt>
                                        </p:tgtEl>
                                        <p:attrNameLst>
                                          <p:attrName>ppt_y</p:attrName>
                                        </p:attrNameLst>
                                      </p:cBhvr>
                                    </p:anim>
                                    <p:animRot by="21600000">
                                      <p:cBhvr>
                                        <p:cTn id="42" dur="500" fill="hold">
                                          <p:stCondLst>
                                            <p:cond delay="0"/>
                                          </p:stCondLst>
                                        </p:cTn>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56"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by="(-#ppt_w*2)" calcmode="lin" valueType="num">
                      <p:cBhvr rctx="PPT">
                        <p:cTn dur="250" autoRev="1" fill="hold">
                          <p:stCondLst>
                            <p:cond delay="0"/>
                          </p:stCondLst>
                        </p:cTn>
                        <p:tgtEl>
                          <p:spTgt spid="3"/>
                        </p:tgtEl>
                        <p:attrNameLst>
                          <p:attrName>ppt_w</p:attrName>
                        </p:attrNameLst>
                      </p:cBhvr>
                    </p:anim>
                    <p:anim by="(#ppt_w*0.50)" calcmode="lin" valueType="num">
                      <p:cBhvr>
                        <p:cTn dur="250" decel="50000" autoRev="1" fill="hold">
                          <p:stCondLst>
                            <p:cond delay="0"/>
                          </p:stCondLst>
                        </p:cTn>
                        <p:tgtEl>
                          <p:spTgt spid="3"/>
                        </p:tgtEl>
                        <p:attrNameLst>
                          <p:attrName>ppt_x</p:attrName>
                        </p:attrNameLst>
                      </p:cBhvr>
                    </p:anim>
                    <p:anim from="(-#ppt_h/2)" to="(#ppt_y)" calcmode="lin" valueType="num">
                      <p:cBhvr>
                        <p:cTn dur="500" fill="hold">
                          <p:stCondLst>
                            <p:cond delay="0"/>
                          </p:stCondLst>
                        </p:cTn>
                        <p:tgtEl>
                          <p:spTgt spid="3"/>
                        </p:tgtEl>
                        <p:attrNameLst>
                          <p:attrName>ppt_y</p:attrName>
                        </p:attrNameLst>
                      </p:cBhvr>
                    </p:anim>
                    <p:animRot by="21600000">
                      <p:cBhvr>
                        <p:cTn dur="500" fill="hold">
                          <p:stCondLst>
                            <p:cond delay="0"/>
                          </p:stCondLst>
                        </p:cTn>
                        <p:tgtEl>
                          <p:spTgt spid="3"/>
                        </p:tgtEl>
                        <p:attrNameLst>
                          <p:attrName>r</p:attrName>
                        </p:attrNameLst>
                      </p:cBhvr>
                    </p:animRot>
                  </p:childTnLst>
                </p:cTn>
              </p:par>
            </p:tnLst>
          </p:tmpl>
          <p:tmpl lvl="2">
            <p:tnLst>
              <p:par>
                <p:cTn presetID="56"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by="(-#ppt_w*2)" calcmode="lin" valueType="num">
                      <p:cBhvr rctx="PPT">
                        <p:cTn dur="250" autoRev="1" fill="hold">
                          <p:stCondLst>
                            <p:cond delay="0"/>
                          </p:stCondLst>
                        </p:cTn>
                        <p:tgtEl>
                          <p:spTgt spid="3"/>
                        </p:tgtEl>
                        <p:attrNameLst>
                          <p:attrName>ppt_w</p:attrName>
                        </p:attrNameLst>
                      </p:cBhvr>
                    </p:anim>
                    <p:anim by="(#ppt_w*0.50)" calcmode="lin" valueType="num">
                      <p:cBhvr>
                        <p:cTn dur="250" decel="50000" autoRev="1" fill="hold">
                          <p:stCondLst>
                            <p:cond delay="0"/>
                          </p:stCondLst>
                        </p:cTn>
                        <p:tgtEl>
                          <p:spTgt spid="3"/>
                        </p:tgtEl>
                        <p:attrNameLst>
                          <p:attrName>ppt_x</p:attrName>
                        </p:attrNameLst>
                      </p:cBhvr>
                    </p:anim>
                    <p:anim from="(-#ppt_h/2)" to="(#ppt_y)" calcmode="lin" valueType="num">
                      <p:cBhvr>
                        <p:cTn dur="500" fill="hold">
                          <p:stCondLst>
                            <p:cond delay="0"/>
                          </p:stCondLst>
                        </p:cTn>
                        <p:tgtEl>
                          <p:spTgt spid="3"/>
                        </p:tgtEl>
                        <p:attrNameLst>
                          <p:attrName>ppt_y</p:attrName>
                        </p:attrNameLst>
                      </p:cBhvr>
                    </p:anim>
                    <p:animRot by="21600000">
                      <p:cBhvr>
                        <p:cTn dur="500" fill="hold">
                          <p:stCondLst>
                            <p:cond delay="0"/>
                          </p:stCondLst>
                        </p:cTn>
                        <p:tgtEl>
                          <p:spTgt spid="3"/>
                        </p:tgtEl>
                        <p:attrNameLst>
                          <p:attrName>r</p:attrName>
                        </p:attrNameLst>
                      </p:cBhvr>
                    </p:animRot>
                  </p:childTnLst>
                </p:cTn>
              </p:par>
            </p:tnLst>
          </p:tmpl>
          <p:tmpl lvl="3">
            <p:tnLst>
              <p:par>
                <p:cTn presetID="56"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by="(-#ppt_w*2)" calcmode="lin" valueType="num">
                      <p:cBhvr rctx="PPT">
                        <p:cTn dur="250" autoRev="1" fill="hold">
                          <p:stCondLst>
                            <p:cond delay="0"/>
                          </p:stCondLst>
                        </p:cTn>
                        <p:tgtEl>
                          <p:spTgt spid="3"/>
                        </p:tgtEl>
                        <p:attrNameLst>
                          <p:attrName>ppt_w</p:attrName>
                        </p:attrNameLst>
                      </p:cBhvr>
                    </p:anim>
                    <p:anim by="(#ppt_w*0.50)" calcmode="lin" valueType="num">
                      <p:cBhvr>
                        <p:cTn dur="250" decel="50000" autoRev="1" fill="hold">
                          <p:stCondLst>
                            <p:cond delay="0"/>
                          </p:stCondLst>
                        </p:cTn>
                        <p:tgtEl>
                          <p:spTgt spid="3"/>
                        </p:tgtEl>
                        <p:attrNameLst>
                          <p:attrName>ppt_x</p:attrName>
                        </p:attrNameLst>
                      </p:cBhvr>
                    </p:anim>
                    <p:anim from="(-#ppt_h/2)" to="(#ppt_y)" calcmode="lin" valueType="num">
                      <p:cBhvr>
                        <p:cTn dur="500" fill="hold">
                          <p:stCondLst>
                            <p:cond delay="0"/>
                          </p:stCondLst>
                        </p:cTn>
                        <p:tgtEl>
                          <p:spTgt spid="3"/>
                        </p:tgtEl>
                        <p:attrNameLst>
                          <p:attrName>ppt_y</p:attrName>
                        </p:attrNameLst>
                      </p:cBhvr>
                    </p:anim>
                    <p:animRot by="21600000">
                      <p:cBhvr>
                        <p:cTn dur="500" fill="hold">
                          <p:stCondLst>
                            <p:cond delay="0"/>
                          </p:stCondLst>
                        </p:cTn>
                        <p:tgtEl>
                          <p:spTgt spid="3"/>
                        </p:tgtEl>
                        <p:attrNameLst>
                          <p:attrName>r</p:attrName>
                        </p:attrNameLst>
                      </p:cBhvr>
                    </p:animRot>
                  </p:childTnLst>
                </p:cTn>
              </p:par>
            </p:tnLst>
          </p:tmpl>
          <p:tmpl lvl="4">
            <p:tnLst>
              <p:par>
                <p:cTn presetID="56"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by="(-#ppt_w*2)" calcmode="lin" valueType="num">
                      <p:cBhvr rctx="PPT">
                        <p:cTn dur="250" autoRev="1" fill="hold">
                          <p:stCondLst>
                            <p:cond delay="0"/>
                          </p:stCondLst>
                        </p:cTn>
                        <p:tgtEl>
                          <p:spTgt spid="3"/>
                        </p:tgtEl>
                        <p:attrNameLst>
                          <p:attrName>ppt_w</p:attrName>
                        </p:attrNameLst>
                      </p:cBhvr>
                    </p:anim>
                    <p:anim by="(#ppt_w*0.50)" calcmode="lin" valueType="num">
                      <p:cBhvr>
                        <p:cTn dur="250" decel="50000" autoRev="1" fill="hold">
                          <p:stCondLst>
                            <p:cond delay="0"/>
                          </p:stCondLst>
                        </p:cTn>
                        <p:tgtEl>
                          <p:spTgt spid="3"/>
                        </p:tgtEl>
                        <p:attrNameLst>
                          <p:attrName>ppt_x</p:attrName>
                        </p:attrNameLst>
                      </p:cBhvr>
                    </p:anim>
                    <p:anim from="(-#ppt_h/2)" to="(#ppt_y)" calcmode="lin" valueType="num">
                      <p:cBhvr>
                        <p:cTn dur="500" fill="hold">
                          <p:stCondLst>
                            <p:cond delay="0"/>
                          </p:stCondLst>
                        </p:cTn>
                        <p:tgtEl>
                          <p:spTgt spid="3"/>
                        </p:tgtEl>
                        <p:attrNameLst>
                          <p:attrName>ppt_y</p:attrName>
                        </p:attrNameLst>
                      </p:cBhvr>
                    </p:anim>
                    <p:animRot by="21600000">
                      <p:cBhvr>
                        <p:cTn dur="500" fill="hold">
                          <p:stCondLst>
                            <p:cond delay="0"/>
                          </p:stCondLst>
                        </p:cTn>
                        <p:tgtEl>
                          <p:spTgt spid="3"/>
                        </p:tgtEl>
                        <p:attrNameLst>
                          <p:attrName>r</p:attrName>
                        </p:attrNameLst>
                      </p:cBhvr>
                    </p:animRot>
                  </p:childTnLst>
                </p:cTn>
              </p:par>
            </p:tnLst>
          </p:tmpl>
          <p:tmpl lvl="5">
            <p:tnLst>
              <p:par>
                <p:cTn presetID="56"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by="(-#ppt_w*2)" calcmode="lin" valueType="num">
                      <p:cBhvr rctx="PPT">
                        <p:cTn dur="250" autoRev="1" fill="hold">
                          <p:stCondLst>
                            <p:cond delay="0"/>
                          </p:stCondLst>
                        </p:cTn>
                        <p:tgtEl>
                          <p:spTgt spid="3"/>
                        </p:tgtEl>
                        <p:attrNameLst>
                          <p:attrName>ppt_w</p:attrName>
                        </p:attrNameLst>
                      </p:cBhvr>
                    </p:anim>
                    <p:anim by="(#ppt_w*0.50)" calcmode="lin" valueType="num">
                      <p:cBhvr>
                        <p:cTn dur="250" decel="50000" autoRev="1" fill="hold">
                          <p:stCondLst>
                            <p:cond delay="0"/>
                          </p:stCondLst>
                        </p:cTn>
                        <p:tgtEl>
                          <p:spTgt spid="3"/>
                        </p:tgtEl>
                        <p:attrNameLst>
                          <p:attrName>ppt_x</p:attrName>
                        </p:attrNameLst>
                      </p:cBhvr>
                    </p:anim>
                    <p:anim from="(-#ppt_h/2)" to="(#ppt_y)" calcmode="lin" valueType="num">
                      <p:cBhvr>
                        <p:cTn dur="500" fill="hold">
                          <p:stCondLst>
                            <p:cond delay="0"/>
                          </p:stCondLst>
                        </p:cTn>
                        <p:tgtEl>
                          <p:spTgt spid="3"/>
                        </p:tgtEl>
                        <p:attrNameLst>
                          <p:attrName>ppt_y</p:attrName>
                        </p:attrNameLst>
                      </p:cBhvr>
                    </p:anim>
                    <p:animRot by="21600000">
                      <p:cBhvr>
                        <p:cTn dur="500" fill="hold">
                          <p:stCondLst>
                            <p:cond delay="0"/>
                          </p:stCondLst>
                        </p:cTn>
                        <p:tgtEl>
                          <p:spTgt spid="3"/>
                        </p:tgtEl>
                        <p:attrNameLst>
                          <p:attrName>r</p:attrName>
                        </p:attrNameLst>
                      </p:cBhvr>
                    </p:animRot>
                  </p:childTnLst>
                </p:cTn>
              </p:par>
            </p:tnLst>
          </p:tmpl>
        </p:tmplLst>
      </p:bldP>
    </p:bldLst>
  </p:timing>
  <p:hf hdr="0"/>
  <p:txStyles>
    <p:titleStyle>
      <a:lvl1pPr algn="ctr" defTabSz="914400" rtl="0" eaLnBrk="1" latinLnBrk="0" hangingPunct="1">
        <a:spcBef>
          <a:spcPct val="0"/>
        </a:spcBef>
        <a:buNone/>
        <a:defRPr sz="4400" kern="1200">
          <a:solidFill>
            <a:schemeClr val="tx1"/>
          </a:solidFill>
          <a:latin typeface="Comic Sans MS" pitchFamily="66" charset="0"/>
          <a:ea typeface="+mj-ea"/>
          <a:cs typeface="+mj-cs"/>
        </a:defRPr>
      </a:lvl1pPr>
    </p:titleStyle>
    <p:bodyStyle>
      <a:lvl1pPr marL="342900" indent="-342900" algn="l" defTabSz="914400" rtl="0" eaLnBrk="1" latinLnBrk="0" hangingPunct="1">
        <a:spcBef>
          <a:spcPct val="20000"/>
        </a:spcBef>
        <a:buClr>
          <a:srgbClr val="0000FF"/>
        </a:buClr>
        <a:buFont typeface="Wingdings" pitchFamily="2" charset="2"/>
        <a:buChar char="v"/>
        <a:defRPr sz="3200" kern="1200">
          <a:solidFill>
            <a:schemeClr val="tx1"/>
          </a:solidFill>
          <a:latin typeface="Comic Sans MS" pitchFamily="66" charset="0"/>
          <a:ea typeface="+mn-ea"/>
          <a:cs typeface="+mn-cs"/>
        </a:defRPr>
      </a:lvl1pPr>
      <a:lvl2pPr marL="742950" indent="-285750" algn="l" defTabSz="914400" rtl="0" eaLnBrk="1" latinLnBrk="0" hangingPunct="1">
        <a:spcBef>
          <a:spcPct val="20000"/>
        </a:spcBef>
        <a:buClr>
          <a:srgbClr val="0000FF"/>
        </a:buClr>
        <a:buFont typeface="Wingdings" pitchFamily="2" charset="2"/>
        <a:buChar char="Ø"/>
        <a:defRPr sz="2800" kern="1200">
          <a:solidFill>
            <a:schemeClr val="tx1"/>
          </a:solidFill>
          <a:latin typeface="Comic Sans MS" pitchFamily="66" charset="0"/>
          <a:ea typeface="+mn-ea"/>
          <a:cs typeface="+mn-cs"/>
        </a:defRPr>
      </a:lvl2pPr>
      <a:lvl3pPr marL="1143000" indent="-228600" algn="l" defTabSz="914400" rtl="0" eaLnBrk="1" latinLnBrk="0" hangingPunct="1">
        <a:spcBef>
          <a:spcPct val="20000"/>
        </a:spcBef>
        <a:buClr>
          <a:srgbClr val="0000FF"/>
        </a:buClr>
        <a:buFont typeface="Wingdings" pitchFamily="2" charset="2"/>
        <a:buChar char="q"/>
        <a:defRPr sz="2400" kern="1200">
          <a:solidFill>
            <a:schemeClr val="tx1"/>
          </a:solidFill>
          <a:latin typeface="Comic Sans MS" pitchFamily="66" charset="0"/>
          <a:ea typeface="+mn-ea"/>
          <a:cs typeface="+mn-cs"/>
        </a:defRPr>
      </a:lvl3pPr>
      <a:lvl4pPr marL="1600200" indent="-228600" algn="l" defTabSz="914400" rtl="0" eaLnBrk="1" latinLnBrk="0" hangingPunct="1">
        <a:spcBef>
          <a:spcPct val="20000"/>
        </a:spcBef>
        <a:buClr>
          <a:srgbClr val="0000FF"/>
        </a:buClr>
        <a:buFont typeface="Wingdings" pitchFamily="2" charset="2"/>
        <a:buChar char="v"/>
        <a:defRPr sz="2000" kern="1200">
          <a:solidFill>
            <a:schemeClr val="tx1"/>
          </a:solidFill>
          <a:latin typeface="Comic Sans MS" pitchFamily="66" charset="0"/>
          <a:ea typeface="+mn-ea"/>
          <a:cs typeface="+mn-cs"/>
        </a:defRPr>
      </a:lvl4pPr>
      <a:lvl5pPr marL="2057400" indent="-228600" algn="l" defTabSz="914400" rtl="0" eaLnBrk="1" latinLnBrk="0" hangingPunct="1">
        <a:spcBef>
          <a:spcPct val="20000"/>
        </a:spcBef>
        <a:buClr>
          <a:srgbClr val="0000FF"/>
        </a:buClr>
        <a:buFont typeface="Wingdings" pitchFamily="2" charset="2"/>
        <a:buChar char="v"/>
        <a:defRPr sz="2000" kern="1200">
          <a:solidFill>
            <a:schemeClr val="tx1"/>
          </a:solidFill>
          <a:latin typeface="Comic Sans MS"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ie/url?sa=i&amp;rct=j&amp;q=&amp;esrc=s&amp;source=images&amp;cd=&amp;cad=rja&amp;uact=8&amp;ved=0CAcQjRxqFQoTCK-CnLv0rcgCFQFZGgodwAULKQ&amp;url=http://imjustanotherlostboy.tumblr.com/post/72246662512&amp;psig=AFQjCNGn8EP4Snox67qoOosx1Bo2_q1HIQ&amp;ust=144422309576659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ie/url?sa=i&amp;rct=j&amp;q=&amp;esrc=s&amp;source=images&amp;cd=&amp;cad=rja&amp;uact=8&amp;ved=0CAcQjRxqFQoTCLjQycCbjcgCFUIh2wodvnQJLg&amp;url=http://www.encognitive.com/node/10957?size=_original&amp;bvm=bv.103388427,d.eXY&amp;psig=AFQjCNEGkKJW3qIhZfzwLiWsrgMkJ1jKjg&amp;ust=144309964008153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Higher Biology</a:t>
            </a:r>
            <a:endParaRPr lang="en-GB" dirty="0"/>
          </a:p>
        </p:txBody>
      </p:sp>
      <p:sp>
        <p:nvSpPr>
          <p:cNvPr id="3" name="Subtitle 2"/>
          <p:cNvSpPr>
            <a:spLocks noGrp="1"/>
          </p:cNvSpPr>
          <p:nvPr>
            <p:ph type="subTitle" idx="1"/>
          </p:nvPr>
        </p:nvSpPr>
        <p:spPr/>
        <p:txBody>
          <a:bodyPr/>
          <a:lstStyle/>
          <a:p>
            <a:r>
              <a:rPr lang="en-GB" b="1" dirty="0" smtClean="0">
                <a:solidFill>
                  <a:srgbClr val="7030A0"/>
                </a:solidFill>
                <a:effectLst>
                  <a:outerShdw blurRad="38100" dist="38100" dir="2700000" algn="tl">
                    <a:srgbClr val="000000">
                      <a:alpha val="43137"/>
                    </a:srgbClr>
                  </a:outerShdw>
                </a:effectLst>
              </a:rPr>
              <a:t>Social Behaviour</a:t>
            </a:r>
            <a:endParaRPr lang="en-GB" b="1" dirty="0">
              <a:solidFill>
                <a:srgbClr val="7030A0"/>
              </a:solidFill>
              <a:effectLst>
                <a:outerShdw blurRad="38100" dist="38100" dir="2700000" algn="tl">
                  <a:srgbClr val="000000">
                    <a:alpha val="43137"/>
                  </a:srgbClr>
                </a:outerShdw>
              </a:effectLst>
            </a:endParaRPr>
          </a:p>
        </p:txBody>
      </p:sp>
      <p:sp>
        <p:nvSpPr>
          <p:cNvPr id="4" name="TextBox 3"/>
          <p:cNvSpPr txBox="1"/>
          <p:nvPr/>
        </p:nvSpPr>
        <p:spPr>
          <a:xfrm rot="20391039">
            <a:off x="6066979" y="5744685"/>
            <a:ext cx="2640466" cy="369332"/>
          </a:xfrm>
          <a:prstGeom prst="rect">
            <a:avLst/>
          </a:prstGeom>
          <a:noFill/>
        </p:spPr>
        <p:txBody>
          <a:bodyPr wrap="none" rtlCol="0">
            <a:spAutoFit/>
          </a:bodyPr>
          <a:lstStyle/>
          <a:p>
            <a:r>
              <a:rPr lang="en-GB" b="1" spc="300" dirty="0" smtClean="0">
                <a:solidFill>
                  <a:srgbClr val="FF0000"/>
                </a:solidFill>
                <a:effectLst>
                  <a:outerShdw blurRad="38100" dist="38100" dir="2700000" algn="tl">
                    <a:srgbClr val="000000">
                      <a:alpha val="43137"/>
                    </a:srgbClr>
                  </a:outerShdw>
                </a:effectLst>
                <a:latin typeface="Comic Sans MS" pitchFamily="66" charset="0"/>
              </a:rPr>
              <a:t>Mr G R Davidson</a:t>
            </a:r>
            <a:endParaRPr lang="en-GB" b="1" spc="300" dirty="0">
              <a:solidFill>
                <a:srgbClr val="FF0000"/>
              </a:solidFill>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p14="http://schemas.microsoft.com/office/powerpoint/2010/main" val="221248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Cooperative Defence</a:t>
            </a:r>
            <a:endParaRPr lang="en-GB" dirty="0"/>
          </a:p>
        </p:txBody>
      </p:sp>
      <p:sp>
        <p:nvSpPr>
          <p:cNvPr id="3" name="Content Placeholder 2"/>
          <p:cNvSpPr>
            <a:spLocks noGrp="1"/>
          </p:cNvSpPr>
          <p:nvPr>
            <p:ph idx="1"/>
          </p:nvPr>
        </p:nvSpPr>
        <p:spPr/>
        <p:txBody>
          <a:bodyPr>
            <a:normAutofit/>
          </a:bodyPr>
          <a:lstStyle/>
          <a:p>
            <a:r>
              <a:rPr lang="en-GB" smtClean="0"/>
              <a:t>If </a:t>
            </a:r>
            <a:r>
              <a:rPr lang="en-GB" dirty="0" smtClean="0"/>
              <a:t>a predator appears, an alarm call will be sounded and the animals will scatter causing confusion in the predator, e.g. </a:t>
            </a:r>
            <a:r>
              <a:rPr lang="en-GB" smtClean="0"/>
              <a:t>quail.</a:t>
            </a:r>
            <a:endParaRPr lang="en-GB" dirty="0" smtClean="0"/>
          </a:p>
          <a:p>
            <a:r>
              <a:rPr lang="en-GB" dirty="0" smtClean="0"/>
              <a:t>A number of animals will form defensive groups by creating a circle in which they can protect the younger individuals, e.g. musk ox.</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Friday, 17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10</a:t>
            </a:fld>
            <a:endParaRPr lang="en-GB"/>
          </a:p>
        </p:txBody>
      </p:sp>
    </p:spTree>
    <p:extLst>
      <p:ext uri="{BB962C8B-B14F-4D97-AF65-F5344CB8AC3E}">
        <p14:creationId xmlns:p14="http://schemas.microsoft.com/office/powerpoint/2010/main" val="10739232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Altruistic Behaviour</a:t>
            </a:r>
            <a:endParaRPr lang="en-GB" dirty="0"/>
          </a:p>
        </p:txBody>
      </p:sp>
      <p:sp>
        <p:nvSpPr>
          <p:cNvPr id="3" name="Content Placeholder 2"/>
          <p:cNvSpPr>
            <a:spLocks noGrp="1"/>
          </p:cNvSpPr>
          <p:nvPr>
            <p:ph idx="1"/>
          </p:nvPr>
        </p:nvSpPr>
        <p:spPr/>
        <p:txBody>
          <a:bodyPr/>
          <a:lstStyle/>
          <a:p>
            <a:r>
              <a:rPr lang="en-GB" b="1" u="sng" dirty="0" smtClean="0"/>
              <a:t>Altruism</a:t>
            </a:r>
            <a:r>
              <a:rPr lang="en-GB" dirty="0" smtClean="0"/>
              <a:t> is a type of unselfish behaviour in which a member of a group (donor) behaves in a disadvantageous way in order to benefit another (recipient).</a:t>
            </a:r>
          </a:p>
          <a:p>
            <a:r>
              <a:rPr lang="en-GB" dirty="0" smtClean="0"/>
              <a:t>There are 2 types of altruism:</a:t>
            </a:r>
          </a:p>
          <a:p>
            <a:pPr lvl="1"/>
            <a:r>
              <a:rPr lang="en-GB" dirty="0" smtClean="0"/>
              <a:t>Reciprocal altruism</a:t>
            </a:r>
          </a:p>
          <a:p>
            <a:pPr lvl="1"/>
            <a:r>
              <a:rPr lang="en-GB" dirty="0" smtClean="0"/>
              <a:t>Kin selection altruism</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Friday, 17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11</a:t>
            </a:fld>
            <a:endParaRPr lang="en-GB"/>
          </a:p>
        </p:txBody>
      </p:sp>
    </p:spTree>
    <p:extLst>
      <p:ext uri="{BB962C8B-B14F-4D97-AF65-F5344CB8AC3E}">
        <p14:creationId xmlns:p14="http://schemas.microsoft.com/office/powerpoint/2010/main" val="35520210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Reciprocal Altruism</a:t>
            </a:r>
            <a:endParaRPr lang="en-GB" dirty="0"/>
          </a:p>
        </p:txBody>
      </p:sp>
      <p:sp>
        <p:nvSpPr>
          <p:cNvPr id="3" name="Content Placeholder 2"/>
          <p:cNvSpPr>
            <a:spLocks noGrp="1"/>
          </p:cNvSpPr>
          <p:nvPr>
            <p:ph idx="1"/>
          </p:nvPr>
        </p:nvSpPr>
        <p:spPr/>
        <p:txBody>
          <a:bodyPr>
            <a:normAutofit/>
          </a:bodyPr>
          <a:lstStyle/>
          <a:p>
            <a:r>
              <a:rPr lang="en-GB" dirty="0" smtClean="0"/>
              <a:t>This type of behaviour involves one individual helping another on the assumption that at a later date the favour will somehow be returned, e.g.</a:t>
            </a:r>
          </a:p>
          <a:p>
            <a:pPr lvl="1"/>
            <a:r>
              <a:rPr lang="en-GB" dirty="0" smtClean="0"/>
              <a:t>Vampire bats require a blood meal at least once every 2 days.</a:t>
            </a:r>
          </a:p>
          <a:p>
            <a:pPr lvl="1"/>
            <a:r>
              <a:rPr lang="en-GB" dirty="0" smtClean="0"/>
              <a:t>If a bat fails to get blood it will die.</a:t>
            </a:r>
          </a:p>
        </p:txBody>
      </p:sp>
      <p:sp>
        <p:nvSpPr>
          <p:cNvPr id="4" name="Date Placeholder 3"/>
          <p:cNvSpPr>
            <a:spLocks noGrp="1"/>
          </p:cNvSpPr>
          <p:nvPr>
            <p:ph type="dt" sz="half" idx="10"/>
          </p:nvPr>
        </p:nvSpPr>
        <p:spPr/>
        <p:txBody>
          <a:bodyPr/>
          <a:lstStyle/>
          <a:p>
            <a:fld id="{EA21F6DF-3082-4644-84DD-A3C5FBA6B3AD}" type="datetime2">
              <a:rPr lang="en-GB" smtClean="0"/>
              <a:t>Friday, 17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12</a:t>
            </a:fld>
            <a:endParaRPr lang="en-GB"/>
          </a:p>
        </p:txBody>
      </p:sp>
    </p:spTree>
    <p:extLst>
      <p:ext uri="{BB962C8B-B14F-4D97-AF65-F5344CB8AC3E}">
        <p14:creationId xmlns:p14="http://schemas.microsoft.com/office/powerpoint/2010/main" val="2703002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Reciprocal Altruism</a:t>
            </a:r>
            <a:endParaRPr lang="en-GB" dirty="0"/>
          </a:p>
        </p:txBody>
      </p:sp>
      <p:sp>
        <p:nvSpPr>
          <p:cNvPr id="3" name="Content Placeholder 2"/>
          <p:cNvSpPr>
            <a:spLocks noGrp="1"/>
          </p:cNvSpPr>
          <p:nvPr>
            <p:ph idx="1"/>
          </p:nvPr>
        </p:nvSpPr>
        <p:spPr/>
        <p:txBody>
          <a:bodyPr>
            <a:normAutofit/>
          </a:bodyPr>
          <a:lstStyle/>
          <a:p>
            <a:pPr lvl="1"/>
            <a:r>
              <a:rPr lang="en-GB" smtClean="0"/>
              <a:t>Bats </a:t>
            </a:r>
            <a:r>
              <a:rPr lang="en-GB" dirty="0" smtClean="0"/>
              <a:t>who feed well one night can regurgitate some blood and help to feed the less successful bats. </a:t>
            </a:r>
            <a:endParaRPr lang="en-GB" dirty="0"/>
          </a:p>
          <a:p>
            <a:pPr lvl="1"/>
            <a:r>
              <a:rPr lang="en-GB" dirty="0" smtClean="0"/>
              <a:t>This means that on the next feed the favour may be returned.</a:t>
            </a:r>
          </a:p>
          <a:p>
            <a:pPr lvl="1"/>
            <a:r>
              <a:rPr lang="en-GB" dirty="0" smtClean="0"/>
              <a:t>In this way a greater number of the group are likely to survive as they are looking after </a:t>
            </a:r>
            <a:r>
              <a:rPr lang="en-GB" smtClean="0"/>
              <a:t>each other.</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Friday, 17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13</a:t>
            </a:fld>
            <a:endParaRPr lang="en-GB"/>
          </a:p>
        </p:txBody>
      </p:sp>
    </p:spTree>
    <p:extLst>
      <p:ext uri="{BB962C8B-B14F-4D97-AF65-F5344CB8AC3E}">
        <p14:creationId xmlns:p14="http://schemas.microsoft.com/office/powerpoint/2010/main" val="27030029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Kin Selection</a:t>
            </a:r>
            <a:endParaRPr lang="en-GB"/>
          </a:p>
        </p:txBody>
      </p:sp>
      <p:sp>
        <p:nvSpPr>
          <p:cNvPr id="3" name="Content Placeholder 2"/>
          <p:cNvSpPr>
            <a:spLocks noGrp="1"/>
          </p:cNvSpPr>
          <p:nvPr>
            <p:ph idx="1"/>
          </p:nvPr>
        </p:nvSpPr>
        <p:spPr/>
        <p:txBody>
          <a:bodyPr>
            <a:normAutofit/>
          </a:bodyPr>
          <a:lstStyle/>
          <a:p>
            <a:r>
              <a:rPr lang="en-GB" dirty="0" smtClean="0"/>
              <a:t>This occurs in some species of animals.</a:t>
            </a:r>
          </a:p>
          <a:p>
            <a:r>
              <a:rPr lang="en-GB" dirty="0" smtClean="0"/>
              <a:t>For example, in birds, if one member of a flock gives a warning of predators, the rest remain motionless which protects them.</a:t>
            </a:r>
          </a:p>
        </p:txBody>
      </p:sp>
      <p:sp>
        <p:nvSpPr>
          <p:cNvPr id="4" name="Date Placeholder 3"/>
          <p:cNvSpPr>
            <a:spLocks noGrp="1"/>
          </p:cNvSpPr>
          <p:nvPr>
            <p:ph type="dt" sz="half" idx="10"/>
          </p:nvPr>
        </p:nvSpPr>
        <p:spPr/>
        <p:txBody>
          <a:bodyPr/>
          <a:lstStyle/>
          <a:p>
            <a:fld id="{EA21F6DF-3082-4644-84DD-A3C5FBA6B3AD}" type="datetime2">
              <a:rPr lang="en-GB" smtClean="0"/>
              <a:t>Friday, 17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14</a:t>
            </a:fld>
            <a:endParaRPr lang="en-GB"/>
          </a:p>
        </p:txBody>
      </p:sp>
    </p:spTree>
    <p:extLst>
      <p:ext uri="{BB962C8B-B14F-4D97-AF65-F5344CB8AC3E}">
        <p14:creationId xmlns:p14="http://schemas.microsoft.com/office/powerpoint/2010/main" val="25656273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Kin Selection</a:t>
            </a:r>
            <a:endParaRPr lang="en-GB"/>
          </a:p>
        </p:txBody>
      </p:sp>
      <p:sp>
        <p:nvSpPr>
          <p:cNvPr id="3" name="Content Placeholder 2"/>
          <p:cNvSpPr>
            <a:spLocks noGrp="1"/>
          </p:cNvSpPr>
          <p:nvPr>
            <p:ph idx="1"/>
          </p:nvPr>
        </p:nvSpPr>
        <p:spPr/>
        <p:txBody>
          <a:bodyPr>
            <a:normAutofit/>
          </a:bodyPr>
          <a:lstStyle/>
          <a:p>
            <a:r>
              <a:rPr lang="en-GB" dirty="0" smtClean="0"/>
              <a:t>The caller, however, may be caught by the predator and it would seem foolish to do this.</a:t>
            </a:r>
          </a:p>
          <a:p>
            <a:r>
              <a:rPr lang="en-GB" dirty="0" smtClean="0"/>
              <a:t>However, each bird contains the same altruistic gene and will use it if it benefits the rest of the flock.</a:t>
            </a:r>
          </a:p>
          <a:p>
            <a:r>
              <a:rPr lang="en-GB" dirty="0" smtClean="0"/>
              <a:t>In this case “the needs of the many outweigh the needs of the one”.</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Friday, 17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15</a:t>
            </a:fld>
            <a:endParaRPr lang="en-GB"/>
          </a:p>
        </p:txBody>
      </p:sp>
    </p:spTree>
    <p:extLst>
      <p:ext uri="{BB962C8B-B14F-4D97-AF65-F5344CB8AC3E}">
        <p14:creationId xmlns:p14="http://schemas.microsoft.com/office/powerpoint/2010/main" val="25656273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Kin Selection</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Friday, 17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16</a:t>
            </a:fld>
            <a:endParaRPr lang="en-GB"/>
          </a:p>
        </p:txBody>
      </p:sp>
      <p:pic>
        <p:nvPicPr>
          <p:cNvPr id="1026" name="Picture 2" descr="http://41.media.tumblr.com/48feddbb8b0e6ee9c5d2cca6eeee5f94/tumblr_mywejlIefq1t5l954o1_500.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772816"/>
            <a:ext cx="8424936" cy="3888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01192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Relatedness</a:t>
            </a:r>
            <a:endParaRPr lang="en-GB" dirty="0"/>
          </a:p>
        </p:txBody>
      </p:sp>
      <p:sp>
        <p:nvSpPr>
          <p:cNvPr id="3" name="Content Placeholder 2"/>
          <p:cNvSpPr>
            <a:spLocks noGrp="1"/>
          </p:cNvSpPr>
          <p:nvPr>
            <p:ph idx="1"/>
          </p:nvPr>
        </p:nvSpPr>
        <p:spPr/>
        <p:txBody>
          <a:bodyPr/>
          <a:lstStyle/>
          <a:p>
            <a:r>
              <a:rPr lang="en-GB" dirty="0" smtClean="0"/>
              <a:t>The proportion of genes identical in two individuals is referred to as the coefficient of relatedness.</a:t>
            </a:r>
          </a:p>
          <a:p>
            <a:pPr lvl="1"/>
            <a:r>
              <a:rPr lang="en-GB" dirty="0" smtClean="0"/>
              <a:t>E.g. a parent and child would have a coefficient of 0.5.</a:t>
            </a:r>
          </a:p>
          <a:p>
            <a:pPr lvl="1"/>
            <a:r>
              <a:rPr lang="en-GB" dirty="0" smtClean="0"/>
              <a:t>In other words 50% of their genes will be the same.</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Friday, 17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17</a:t>
            </a:fld>
            <a:endParaRPr lang="en-GB"/>
          </a:p>
        </p:txBody>
      </p:sp>
    </p:spTree>
    <p:extLst>
      <p:ext uri="{BB962C8B-B14F-4D97-AF65-F5344CB8AC3E}">
        <p14:creationId xmlns:p14="http://schemas.microsoft.com/office/powerpoint/2010/main" val="32681994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Insects</a:t>
            </a:r>
            <a:endParaRPr lang="en-GB" dirty="0"/>
          </a:p>
        </p:txBody>
      </p:sp>
      <p:sp>
        <p:nvSpPr>
          <p:cNvPr id="3" name="Content Placeholder 2"/>
          <p:cNvSpPr>
            <a:spLocks noGrp="1"/>
          </p:cNvSpPr>
          <p:nvPr>
            <p:ph idx="1"/>
          </p:nvPr>
        </p:nvSpPr>
        <p:spPr/>
        <p:txBody>
          <a:bodyPr/>
          <a:lstStyle/>
          <a:p>
            <a:r>
              <a:rPr lang="en-GB" dirty="0" smtClean="0"/>
              <a:t>Some insects live in social colonies where complex social behavioural patterns exist.</a:t>
            </a:r>
          </a:p>
          <a:p>
            <a:r>
              <a:rPr lang="en-GB" dirty="0" smtClean="0"/>
              <a:t>There is a division of labour which means that each individual within the colony has a specific task to do, e.g. reproduction, food collection, protecting the colony, etc..</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Friday, 17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18</a:t>
            </a:fld>
            <a:endParaRPr lang="en-GB"/>
          </a:p>
        </p:txBody>
      </p:sp>
    </p:spTree>
    <p:extLst>
      <p:ext uri="{BB962C8B-B14F-4D97-AF65-F5344CB8AC3E}">
        <p14:creationId xmlns:p14="http://schemas.microsoft.com/office/powerpoint/2010/main" val="35684406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Keystone Species</a:t>
            </a:r>
            <a:endParaRPr lang="en-GB" dirty="0"/>
          </a:p>
        </p:txBody>
      </p:sp>
      <p:sp>
        <p:nvSpPr>
          <p:cNvPr id="3" name="Content Placeholder 2"/>
          <p:cNvSpPr>
            <a:spLocks noGrp="1"/>
          </p:cNvSpPr>
          <p:nvPr>
            <p:ph idx="1"/>
          </p:nvPr>
        </p:nvSpPr>
        <p:spPr/>
        <p:txBody>
          <a:bodyPr/>
          <a:lstStyle/>
          <a:p>
            <a:r>
              <a:rPr lang="en-GB" dirty="0" smtClean="0"/>
              <a:t>Ecosystems are generally very stable but they often rely on one species to maintain this stability.</a:t>
            </a:r>
          </a:p>
          <a:p>
            <a:r>
              <a:rPr lang="en-GB" dirty="0" smtClean="0"/>
              <a:t>This species is referred to as the </a:t>
            </a:r>
            <a:r>
              <a:rPr lang="en-GB" b="1" u="sng" dirty="0" smtClean="0"/>
              <a:t>keystone species</a:t>
            </a:r>
            <a:r>
              <a:rPr lang="en-GB" dirty="0" smtClean="0"/>
              <a:t>.</a:t>
            </a:r>
          </a:p>
          <a:p>
            <a:pPr lvl="1"/>
            <a:r>
              <a:rPr lang="en-GB" dirty="0" smtClean="0"/>
              <a:t>E.g. honey bees for pollinating plants which form the bottom layer of the food chains within the ecosystem.</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Friday, 17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19</a:t>
            </a:fld>
            <a:endParaRPr lang="en-GB"/>
          </a:p>
        </p:txBody>
      </p:sp>
    </p:spTree>
    <p:extLst>
      <p:ext uri="{BB962C8B-B14F-4D97-AF65-F5344CB8AC3E}">
        <p14:creationId xmlns:p14="http://schemas.microsoft.com/office/powerpoint/2010/main" val="562230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Behaviour</a:t>
            </a:r>
            <a:endParaRPr lang="en-GB" dirty="0"/>
          </a:p>
        </p:txBody>
      </p:sp>
      <p:sp>
        <p:nvSpPr>
          <p:cNvPr id="3" name="Content Placeholder 2"/>
          <p:cNvSpPr>
            <a:spLocks noGrp="1"/>
          </p:cNvSpPr>
          <p:nvPr>
            <p:ph idx="1"/>
          </p:nvPr>
        </p:nvSpPr>
        <p:spPr/>
        <p:txBody>
          <a:bodyPr/>
          <a:lstStyle/>
          <a:p>
            <a:r>
              <a:rPr lang="en-GB" dirty="0" smtClean="0"/>
              <a:t>Many species of animals like to live in social groups.</a:t>
            </a:r>
          </a:p>
          <a:p>
            <a:r>
              <a:rPr lang="en-GB" dirty="0" smtClean="0"/>
              <a:t>These groups can vary in size from two individuals to several thousand individuals.</a:t>
            </a:r>
          </a:p>
          <a:p>
            <a:r>
              <a:rPr lang="en-GB" dirty="0" smtClean="0"/>
              <a:t>The success of the group is based on behavioural adaptations which have evolved by natural selection.</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Friday, 17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2</a:t>
            </a:fld>
            <a:endParaRPr lang="en-GB"/>
          </a:p>
        </p:txBody>
      </p:sp>
    </p:spTree>
    <p:extLst>
      <p:ext uri="{BB962C8B-B14F-4D97-AF65-F5344CB8AC3E}">
        <p14:creationId xmlns:p14="http://schemas.microsoft.com/office/powerpoint/2010/main" val="29300870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Arrow Connector 19"/>
          <p:cNvCxnSpPr>
            <a:endCxn id="10" idx="0"/>
          </p:cNvCxnSpPr>
          <p:nvPr/>
        </p:nvCxnSpPr>
        <p:spPr>
          <a:xfrm flipH="1">
            <a:off x="2663788" y="3748968"/>
            <a:ext cx="1165160" cy="709886"/>
          </a:xfrm>
          <a:prstGeom prst="straightConnector1">
            <a:avLst/>
          </a:prstGeom>
          <a:ln w="285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GB" dirty="0" smtClean="0"/>
              <a:t>Keystone Species</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Friday, 17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20</a:t>
            </a:fld>
            <a:endParaRPr lang="en-GB"/>
          </a:p>
        </p:txBody>
      </p:sp>
      <p:sp>
        <p:nvSpPr>
          <p:cNvPr id="7" name="Rounded Rectangle 6"/>
          <p:cNvSpPr/>
          <p:nvPr/>
        </p:nvSpPr>
        <p:spPr>
          <a:xfrm>
            <a:off x="3059832" y="3068960"/>
            <a:ext cx="2952328" cy="720080"/>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latin typeface="Comic Sans MS" pitchFamily="66" charset="0"/>
              </a:rPr>
              <a:t>Keystone species</a:t>
            </a:r>
            <a:endParaRPr lang="en-GB" b="1" dirty="0">
              <a:solidFill>
                <a:schemeClr val="tx1"/>
              </a:solidFill>
              <a:latin typeface="Comic Sans MS" pitchFamily="66" charset="0"/>
            </a:endParaRPr>
          </a:p>
        </p:txBody>
      </p:sp>
      <p:sp>
        <p:nvSpPr>
          <p:cNvPr id="8" name="Rounded Rectangle 7"/>
          <p:cNvSpPr/>
          <p:nvPr/>
        </p:nvSpPr>
        <p:spPr>
          <a:xfrm>
            <a:off x="6354198" y="2388589"/>
            <a:ext cx="1872208" cy="720080"/>
          </a:xfrm>
          <a:prstGeom prst="roundRect">
            <a:avLst/>
          </a:prstGeom>
          <a:solidFill>
            <a:srgbClr val="BFF6B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latin typeface="Comic Sans MS" pitchFamily="66" charset="0"/>
              </a:rPr>
              <a:t>Species which pollinate</a:t>
            </a:r>
            <a:endParaRPr lang="en-GB" b="1" dirty="0">
              <a:solidFill>
                <a:schemeClr val="tx1"/>
              </a:solidFill>
              <a:latin typeface="Comic Sans MS" pitchFamily="66" charset="0"/>
            </a:endParaRPr>
          </a:p>
        </p:txBody>
      </p:sp>
      <p:sp>
        <p:nvSpPr>
          <p:cNvPr id="9" name="Rounded Rectangle 8"/>
          <p:cNvSpPr/>
          <p:nvPr/>
        </p:nvSpPr>
        <p:spPr>
          <a:xfrm>
            <a:off x="611560" y="2492896"/>
            <a:ext cx="1872208" cy="720080"/>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latin typeface="Comic Sans MS" pitchFamily="66" charset="0"/>
              </a:rPr>
              <a:t>Species which decompose</a:t>
            </a:r>
            <a:endParaRPr lang="en-GB" b="1" dirty="0">
              <a:solidFill>
                <a:schemeClr val="tx1"/>
              </a:solidFill>
              <a:latin typeface="Comic Sans MS" pitchFamily="66" charset="0"/>
            </a:endParaRPr>
          </a:p>
        </p:txBody>
      </p:sp>
      <p:sp>
        <p:nvSpPr>
          <p:cNvPr id="10" name="Rounded Rectangle 9"/>
          <p:cNvSpPr/>
          <p:nvPr/>
        </p:nvSpPr>
        <p:spPr>
          <a:xfrm>
            <a:off x="1727684" y="4458854"/>
            <a:ext cx="1872208" cy="864096"/>
          </a:xfrm>
          <a:prstGeom prst="round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latin typeface="Comic Sans MS" pitchFamily="66" charset="0"/>
              </a:rPr>
              <a:t>Species which provide resources</a:t>
            </a:r>
            <a:endParaRPr lang="en-GB" b="1" dirty="0">
              <a:solidFill>
                <a:schemeClr val="tx1"/>
              </a:solidFill>
              <a:latin typeface="Comic Sans MS" pitchFamily="66" charset="0"/>
            </a:endParaRPr>
          </a:p>
        </p:txBody>
      </p:sp>
      <p:sp>
        <p:nvSpPr>
          <p:cNvPr id="11" name="Rounded Rectangle 10"/>
          <p:cNvSpPr/>
          <p:nvPr/>
        </p:nvSpPr>
        <p:spPr>
          <a:xfrm>
            <a:off x="5472100" y="4581128"/>
            <a:ext cx="1404156" cy="576064"/>
          </a:xfrm>
          <a:prstGeom prst="round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latin typeface="Comic Sans MS" pitchFamily="66" charset="0"/>
              </a:rPr>
              <a:t>Predators</a:t>
            </a:r>
            <a:endParaRPr lang="en-GB" b="1" dirty="0">
              <a:solidFill>
                <a:schemeClr val="tx1"/>
              </a:solidFill>
              <a:latin typeface="Comic Sans MS" pitchFamily="66" charset="0"/>
            </a:endParaRPr>
          </a:p>
        </p:txBody>
      </p:sp>
      <p:sp>
        <p:nvSpPr>
          <p:cNvPr id="12" name="Rounded Rectangle 11"/>
          <p:cNvSpPr/>
          <p:nvPr/>
        </p:nvSpPr>
        <p:spPr>
          <a:xfrm>
            <a:off x="3599892" y="1387937"/>
            <a:ext cx="1872208" cy="1281223"/>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latin typeface="Comic Sans MS" pitchFamily="66" charset="0"/>
              </a:rPr>
              <a:t>Species which put selective pressures on other species</a:t>
            </a:r>
            <a:endParaRPr lang="en-GB" b="1" dirty="0">
              <a:solidFill>
                <a:schemeClr val="tx1"/>
              </a:solidFill>
              <a:latin typeface="Comic Sans MS" pitchFamily="66" charset="0"/>
            </a:endParaRPr>
          </a:p>
        </p:txBody>
      </p:sp>
      <p:cxnSp>
        <p:nvCxnSpPr>
          <p:cNvPr id="14" name="Straight Arrow Connector 13"/>
          <p:cNvCxnSpPr>
            <a:stCxn id="7" idx="0"/>
            <a:endCxn id="12" idx="2"/>
          </p:cNvCxnSpPr>
          <p:nvPr/>
        </p:nvCxnSpPr>
        <p:spPr>
          <a:xfrm flipV="1">
            <a:off x="4535996" y="2669160"/>
            <a:ext cx="0" cy="399800"/>
          </a:xfrm>
          <a:prstGeom prst="straightConnector1">
            <a:avLst/>
          </a:prstGeom>
          <a:ln w="28575">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6012160" y="2996952"/>
            <a:ext cx="342038" cy="248511"/>
          </a:xfrm>
          <a:prstGeom prst="straightConnector1">
            <a:avLst/>
          </a:prstGeom>
          <a:ln w="28575">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11" idx="0"/>
          </p:cNvCxnSpPr>
          <p:nvPr/>
        </p:nvCxnSpPr>
        <p:spPr>
          <a:xfrm>
            <a:off x="5467130" y="3784276"/>
            <a:ext cx="707048" cy="796852"/>
          </a:xfrm>
          <a:prstGeom prst="straightConnector1">
            <a:avLst/>
          </a:prstGeom>
          <a:ln w="28575">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2483768" y="3108669"/>
            <a:ext cx="561325" cy="88183"/>
          </a:xfrm>
          <a:prstGeom prst="straightConnector1">
            <a:avLst/>
          </a:prstGeom>
          <a:ln w="28575">
            <a:solidFill>
              <a:schemeClr val="tx1"/>
            </a:solidFill>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39707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Primate Behaviour</a:t>
            </a:r>
            <a:endParaRPr lang="en-GB" dirty="0"/>
          </a:p>
        </p:txBody>
      </p:sp>
      <p:sp>
        <p:nvSpPr>
          <p:cNvPr id="3" name="Content Placeholder 2"/>
          <p:cNvSpPr>
            <a:spLocks noGrp="1"/>
          </p:cNvSpPr>
          <p:nvPr>
            <p:ph idx="1"/>
          </p:nvPr>
        </p:nvSpPr>
        <p:spPr/>
        <p:txBody>
          <a:bodyPr>
            <a:normAutofit/>
          </a:bodyPr>
          <a:lstStyle/>
          <a:p>
            <a:r>
              <a:rPr lang="en-GB" dirty="0" smtClean="0"/>
              <a:t>Primates are a large and diverse group of mammals including apes, monkeys and humans.</a:t>
            </a:r>
          </a:p>
          <a:p>
            <a:r>
              <a:rPr lang="en-GB" dirty="0" smtClean="0"/>
              <a:t>Primates have a long period of parental care which allows time for the young to learn complex social behaviours by watching and copying others in the group.</a:t>
            </a:r>
          </a:p>
        </p:txBody>
      </p:sp>
      <p:sp>
        <p:nvSpPr>
          <p:cNvPr id="4" name="Date Placeholder 3"/>
          <p:cNvSpPr>
            <a:spLocks noGrp="1"/>
          </p:cNvSpPr>
          <p:nvPr>
            <p:ph type="dt" sz="half" idx="10"/>
          </p:nvPr>
        </p:nvSpPr>
        <p:spPr/>
        <p:txBody>
          <a:bodyPr/>
          <a:lstStyle/>
          <a:p>
            <a:fld id="{EA21F6DF-3082-4644-84DD-A3C5FBA6B3AD}" type="datetime2">
              <a:rPr lang="en-GB" smtClean="0"/>
              <a:t>Friday, 17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21</a:t>
            </a:fld>
            <a:endParaRPr lang="en-GB"/>
          </a:p>
        </p:txBody>
      </p:sp>
    </p:spTree>
    <p:extLst>
      <p:ext uri="{BB962C8B-B14F-4D97-AF65-F5344CB8AC3E}">
        <p14:creationId xmlns:p14="http://schemas.microsoft.com/office/powerpoint/2010/main" val="5401970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Primate Behaviour</a:t>
            </a:r>
            <a:endParaRPr lang="en-GB" dirty="0"/>
          </a:p>
        </p:txBody>
      </p:sp>
      <p:sp>
        <p:nvSpPr>
          <p:cNvPr id="3" name="Content Placeholder 2"/>
          <p:cNvSpPr>
            <a:spLocks noGrp="1"/>
          </p:cNvSpPr>
          <p:nvPr>
            <p:ph idx="1"/>
          </p:nvPr>
        </p:nvSpPr>
        <p:spPr/>
        <p:txBody>
          <a:bodyPr>
            <a:normAutofit/>
          </a:bodyPr>
          <a:lstStyle/>
          <a:p>
            <a:r>
              <a:rPr lang="en-GB" smtClean="0"/>
              <a:t>These </a:t>
            </a:r>
            <a:r>
              <a:rPr lang="en-GB" dirty="0" smtClean="0"/>
              <a:t>behaviours help to support the social structure of the group and reduce conflicts.</a:t>
            </a:r>
          </a:p>
          <a:p>
            <a:r>
              <a:rPr lang="en-GB" dirty="0" smtClean="0"/>
              <a:t>Dominance hierarchies are common and these also help to </a:t>
            </a:r>
            <a:r>
              <a:rPr lang="en-GB" smtClean="0"/>
              <a:t>keep order.</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Friday, 17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22</a:t>
            </a:fld>
            <a:endParaRPr lang="en-GB"/>
          </a:p>
        </p:txBody>
      </p:sp>
    </p:spTree>
    <p:extLst>
      <p:ext uri="{BB962C8B-B14F-4D97-AF65-F5344CB8AC3E}">
        <p14:creationId xmlns:p14="http://schemas.microsoft.com/office/powerpoint/2010/main" val="5401970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Alliances</a:t>
            </a:r>
            <a:endParaRPr lang="en-GB" dirty="0"/>
          </a:p>
        </p:txBody>
      </p:sp>
      <p:sp>
        <p:nvSpPr>
          <p:cNvPr id="3" name="Content Placeholder 2"/>
          <p:cNvSpPr>
            <a:spLocks noGrp="1"/>
          </p:cNvSpPr>
          <p:nvPr>
            <p:ph idx="1"/>
          </p:nvPr>
        </p:nvSpPr>
        <p:spPr/>
        <p:txBody>
          <a:bodyPr/>
          <a:lstStyle/>
          <a:p>
            <a:r>
              <a:rPr lang="en-GB" dirty="0" smtClean="0"/>
              <a:t>In some groups individuals may become allies which may help to improve their social status.</a:t>
            </a:r>
          </a:p>
          <a:p>
            <a:r>
              <a:rPr lang="en-GB" dirty="0" smtClean="0"/>
              <a:t>The more alliances an individual has, the better the chances of climbing the social ladder.</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Friday, 17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23</a:t>
            </a:fld>
            <a:endParaRPr lang="en-GB"/>
          </a:p>
        </p:txBody>
      </p:sp>
    </p:spTree>
    <p:extLst>
      <p:ext uri="{BB962C8B-B14F-4D97-AF65-F5344CB8AC3E}">
        <p14:creationId xmlns:p14="http://schemas.microsoft.com/office/powerpoint/2010/main" val="11202567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Ritualistic Display</a:t>
            </a:r>
            <a:endParaRPr lang="en-GB" dirty="0"/>
          </a:p>
        </p:txBody>
      </p:sp>
      <p:sp>
        <p:nvSpPr>
          <p:cNvPr id="3" name="Content Placeholder 2"/>
          <p:cNvSpPr>
            <a:spLocks noGrp="1"/>
          </p:cNvSpPr>
          <p:nvPr>
            <p:ph idx="1"/>
          </p:nvPr>
        </p:nvSpPr>
        <p:spPr/>
        <p:txBody>
          <a:bodyPr>
            <a:normAutofit lnSpcReduction="10000"/>
          </a:bodyPr>
          <a:lstStyle/>
          <a:p>
            <a:r>
              <a:rPr lang="en-GB" dirty="0" smtClean="0"/>
              <a:t>A ritualistic display is used when two primates are competing for a single resource.</a:t>
            </a:r>
          </a:p>
          <a:p>
            <a:r>
              <a:rPr lang="en-GB" dirty="0" smtClean="0"/>
              <a:t>The display is designed to make the animal look much larger or fiercer than normal.</a:t>
            </a:r>
          </a:p>
          <a:p>
            <a:r>
              <a:rPr lang="en-GB" dirty="0" smtClean="0"/>
              <a:t>This usually results in one animal conceding to the other without any physical contact.</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Friday, 17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24</a:t>
            </a:fld>
            <a:endParaRPr lang="en-GB"/>
          </a:p>
        </p:txBody>
      </p:sp>
    </p:spTree>
    <p:extLst>
      <p:ext uri="{BB962C8B-B14F-4D97-AF65-F5344CB8AC3E}">
        <p14:creationId xmlns:p14="http://schemas.microsoft.com/office/powerpoint/2010/main" val="28252987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Appeasement Behaviour</a:t>
            </a:r>
            <a:endParaRPr lang="en-GB" dirty="0"/>
          </a:p>
        </p:txBody>
      </p:sp>
      <p:sp>
        <p:nvSpPr>
          <p:cNvPr id="3" name="Content Placeholder 2"/>
          <p:cNvSpPr>
            <a:spLocks noGrp="1"/>
          </p:cNvSpPr>
          <p:nvPr>
            <p:ph idx="1"/>
          </p:nvPr>
        </p:nvSpPr>
        <p:spPr/>
        <p:txBody>
          <a:bodyPr/>
          <a:lstStyle/>
          <a:p>
            <a:r>
              <a:rPr lang="en-GB" dirty="0" smtClean="0"/>
              <a:t>Appeasement behaviour is used to reduce tensions.</a:t>
            </a:r>
          </a:p>
          <a:p>
            <a:r>
              <a:rPr lang="en-GB" dirty="0" smtClean="0"/>
              <a:t>The animal tries to look unthreatening to reduce aggression and may use techniques such as:</a:t>
            </a:r>
          </a:p>
          <a:p>
            <a:pPr lvl="1"/>
            <a:r>
              <a:rPr lang="en-GB" dirty="0" smtClean="0"/>
              <a:t>Grooming</a:t>
            </a:r>
          </a:p>
          <a:p>
            <a:pPr lvl="1"/>
            <a:r>
              <a:rPr lang="en-GB" dirty="0" smtClean="0"/>
              <a:t>Kissing</a:t>
            </a:r>
          </a:p>
          <a:p>
            <a:pPr lvl="1"/>
            <a:r>
              <a:rPr lang="en-GB" smtClean="0"/>
              <a:t>Hugging</a:t>
            </a:r>
          </a:p>
          <a:p>
            <a:pPr lvl="1"/>
            <a:endParaRPr lang="en-GB"/>
          </a:p>
        </p:txBody>
      </p:sp>
      <p:sp>
        <p:nvSpPr>
          <p:cNvPr id="4" name="Date Placeholder 3"/>
          <p:cNvSpPr>
            <a:spLocks noGrp="1"/>
          </p:cNvSpPr>
          <p:nvPr>
            <p:ph type="dt" sz="half" idx="10"/>
          </p:nvPr>
        </p:nvSpPr>
        <p:spPr/>
        <p:txBody>
          <a:bodyPr/>
          <a:lstStyle/>
          <a:p>
            <a:fld id="{EA21F6DF-3082-4644-84DD-A3C5FBA6B3AD}" type="datetime2">
              <a:rPr lang="en-GB" smtClean="0"/>
              <a:t>Friday, 17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25</a:t>
            </a:fld>
            <a:endParaRPr lang="en-GB"/>
          </a:p>
        </p:txBody>
      </p:sp>
    </p:spTree>
    <p:extLst>
      <p:ext uri="{BB962C8B-B14F-4D97-AF65-F5344CB8AC3E}">
        <p14:creationId xmlns:p14="http://schemas.microsoft.com/office/powerpoint/2010/main" val="9169906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Hierarchy</a:t>
            </a:r>
            <a:endParaRPr lang="en-GB" dirty="0"/>
          </a:p>
        </p:txBody>
      </p:sp>
      <p:sp>
        <p:nvSpPr>
          <p:cNvPr id="3" name="Content Placeholder 2"/>
          <p:cNvSpPr>
            <a:spLocks noGrp="1"/>
          </p:cNvSpPr>
          <p:nvPr>
            <p:ph idx="1"/>
          </p:nvPr>
        </p:nvSpPr>
        <p:spPr/>
        <p:txBody>
          <a:bodyPr>
            <a:normAutofit/>
          </a:bodyPr>
          <a:lstStyle/>
          <a:p>
            <a:r>
              <a:rPr lang="en-GB" dirty="0" smtClean="0"/>
              <a:t>Social hierarchy is a system involving the members of the group being ranked.</a:t>
            </a:r>
          </a:p>
          <a:p>
            <a:r>
              <a:rPr lang="en-GB" dirty="0" smtClean="0"/>
              <a:t>The higher ranking animals dominate the lower ranking animals, e.g.</a:t>
            </a:r>
          </a:p>
        </p:txBody>
      </p:sp>
      <p:sp>
        <p:nvSpPr>
          <p:cNvPr id="4" name="Date Placeholder 3"/>
          <p:cNvSpPr>
            <a:spLocks noGrp="1"/>
          </p:cNvSpPr>
          <p:nvPr>
            <p:ph type="dt" sz="half" idx="10"/>
          </p:nvPr>
        </p:nvSpPr>
        <p:spPr/>
        <p:txBody>
          <a:bodyPr/>
          <a:lstStyle/>
          <a:p>
            <a:fld id="{EA21F6DF-3082-4644-84DD-A3C5FBA6B3AD}" type="datetime2">
              <a:rPr lang="en-GB" smtClean="0"/>
              <a:t>Friday, 17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3</a:t>
            </a:fld>
            <a:endParaRPr lang="en-GB"/>
          </a:p>
        </p:txBody>
      </p:sp>
    </p:spTree>
    <p:extLst>
      <p:ext uri="{BB962C8B-B14F-4D97-AF65-F5344CB8AC3E}">
        <p14:creationId xmlns:p14="http://schemas.microsoft.com/office/powerpoint/2010/main" val="4272772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Hierarchy</a:t>
            </a:r>
            <a:endParaRPr lang="en-GB" dirty="0"/>
          </a:p>
        </p:txBody>
      </p:sp>
      <p:sp>
        <p:nvSpPr>
          <p:cNvPr id="3" name="Content Placeholder 2"/>
          <p:cNvSpPr>
            <a:spLocks noGrp="1"/>
          </p:cNvSpPr>
          <p:nvPr>
            <p:ph idx="1"/>
          </p:nvPr>
        </p:nvSpPr>
        <p:spPr/>
        <p:txBody>
          <a:bodyPr>
            <a:normAutofit lnSpcReduction="10000"/>
          </a:bodyPr>
          <a:lstStyle/>
          <a:p>
            <a:pPr lvl="1"/>
            <a:r>
              <a:rPr lang="en-GB" dirty="0" smtClean="0"/>
              <a:t>In grey wolves the dominant male gets first choice of mates, food and sleeping spots. He uses social signals such as bearing his teeth, raising his hackles and tail, to assert his authority over other members of the group.</a:t>
            </a:r>
          </a:p>
          <a:p>
            <a:pPr lvl="1"/>
            <a:r>
              <a:rPr lang="en-GB" dirty="0" smtClean="0"/>
              <a:t>In young birds a “pecking order” soon becomes established and one of the chicks will become dominant. This chick can intimidate all the others and so gets first choice of any food available.</a:t>
            </a:r>
          </a:p>
          <a:p>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Friday, 17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4</a:t>
            </a:fld>
            <a:endParaRPr lang="en-GB"/>
          </a:p>
        </p:txBody>
      </p:sp>
    </p:spTree>
    <p:extLst>
      <p:ext uri="{BB962C8B-B14F-4D97-AF65-F5344CB8AC3E}">
        <p14:creationId xmlns:p14="http://schemas.microsoft.com/office/powerpoint/2010/main" val="4272772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Pecking Order</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Friday, 17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5</a:t>
            </a:fld>
            <a:endParaRPr lang="en-GB"/>
          </a:p>
        </p:txBody>
      </p:sp>
      <p:pic>
        <p:nvPicPr>
          <p:cNvPr id="1026" name="Picture 2" descr="http://www.encognitive.com/files/images/corporate-america.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1340768"/>
            <a:ext cx="4032448" cy="5029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7278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Hierarchy</a:t>
            </a:r>
            <a:endParaRPr lang="en-GB" dirty="0"/>
          </a:p>
        </p:txBody>
      </p:sp>
      <p:sp>
        <p:nvSpPr>
          <p:cNvPr id="3" name="Content Placeholder 2"/>
          <p:cNvSpPr>
            <a:spLocks noGrp="1"/>
          </p:cNvSpPr>
          <p:nvPr>
            <p:ph idx="1"/>
          </p:nvPr>
        </p:nvSpPr>
        <p:spPr/>
        <p:txBody>
          <a:bodyPr/>
          <a:lstStyle/>
          <a:p>
            <a:r>
              <a:rPr lang="en-GB" dirty="0" smtClean="0"/>
              <a:t>There are a number of advantages in having a social hierarchy such as:</a:t>
            </a:r>
          </a:p>
          <a:p>
            <a:pPr lvl="1"/>
            <a:r>
              <a:rPr lang="en-GB" dirty="0" smtClean="0"/>
              <a:t>Conservation of energy</a:t>
            </a:r>
          </a:p>
          <a:p>
            <a:pPr lvl="1"/>
            <a:r>
              <a:rPr lang="en-GB" dirty="0" smtClean="0"/>
              <a:t>Reduced aggression</a:t>
            </a:r>
          </a:p>
          <a:p>
            <a:pPr lvl="1"/>
            <a:r>
              <a:rPr lang="en-GB" dirty="0" smtClean="0"/>
              <a:t>The most favourable genes get passed on to the next generation</a:t>
            </a:r>
          </a:p>
          <a:p>
            <a:pPr lvl="1"/>
            <a:r>
              <a:rPr lang="en-GB" dirty="0" smtClean="0"/>
              <a:t>Serious injury is usually avoided</a:t>
            </a:r>
          </a:p>
          <a:p>
            <a:pPr lvl="1"/>
            <a:r>
              <a:rPr lang="en-GB" dirty="0" smtClean="0"/>
              <a:t>The group leader is experienced and so can look after the group</a:t>
            </a:r>
          </a:p>
          <a:p>
            <a:pPr lvl="1"/>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Friday, 17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6</a:t>
            </a:fld>
            <a:endParaRPr lang="en-GB"/>
          </a:p>
        </p:txBody>
      </p:sp>
    </p:spTree>
    <p:extLst>
      <p:ext uri="{BB962C8B-B14F-4D97-AF65-F5344CB8AC3E}">
        <p14:creationId xmlns:p14="http://schemas.microsoft.com/office/powerpoint/2010/main" val="2731354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Cooperative Hunting</a:t>
            </a:r>
            <a:endParaRPr lang="en-GB" dirty="0"/>
          </a:p>
        </p:txBody>
      </p:sp>
      <p:sp>
        <p:nvSpPr>
          <p:cNvPr id="3" name="Content Placeholder 2"/>
          <p:cNvSpPr>
            <a:spLocks noGrp="1"/>
          </p:cNvSpPr>
          <p:nvPr>
            <p:ph idx="1"/>
          </p:nvPr>
        </p:nvSpPr>
        <p:spPr/>
        <p:txBody>
          <a:bodyPr>
            <a:normAutofit/>
          </a:bodyPr>
          <a:lstStyle/>
          <a:p>
            <a:r>
              <a:rPr lang="en-GB" dirty="0" smtClean="0"/>
              <a:t>Some bigger mammals adopt a cooperative approach to hunting their prey such as:</a:t>
            </a:r>
          </a:p>
          <a:p>
            <a:pPr lvl="1"/>
            <a:r>
              <a:rPr lang="en-GB" dirty="0" smtClean="0"/>
              <a:t>Lions use an ambush strategy where some of the pride will drive the prey towards the others which are ready in hiding.</a:t>
            </a:r>
          </a:p>
          <a:p>
            <a:pPr lvl="1"/>
            <a:r>
              <a:rPr lang="en-GB" dirty="0" smtClean="0"/>
              <a:t>Hunting dogs work together to single out one prey individual and then chase it until the prey is exhausted.</a:t>
            </a:r>
          </a:p>
        </p:txBody>
      </p:sp>
      <p:sp>
        <p:nvSpPr>
          <p:cNvPr id="4" name="Date Placeholder 3"/>
          <p:cNvSpPr>
            <a:spLocks noGrp="1"/>
          </p:cNvSpPr>
          <p:nvPr>
            <p:ph type="dt" sz="half" idx="10"/>
          </p:nvPr>
        </p:nvSpPr>
        <p:spPr/>
        <p:txBody>
          <a:bodyPr/>
          <a:lstStyle/>
          <a:p>
            <a:fld id="{EA21F6DF-3082-4644-84DD-A3C5FBA6B3AD}" type="datetime2">
              <a:rPr lang="en-GB" smtClean="0"/>
              <a:t>Friday, 17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7</a:t>
            </a:fld>
            <a:endParaRPr lang="en-GB"/>
          </a:p>
        </p:txBody>
      </p:sp>
    </p:spTree>
    <p:extLst>
      <p:ext uri="{BB962C8B-B14F-4D97-AF65-F5344CB8AC3E}">
        <p14:creationId xmlns:p14="http://schemas.microsoft.com/office/powerpoint/2010/main" val="1638051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Cooperative Hunting</a:t>
            </a:r>
            <a:endParaRPr lang="en-GB" dirty="0"/>
          </a:p>
        </p:txBody>
      </p:sp>
      <p:sp>
        <p:nvSpPr>
          <p:cNvPr id="3" name="Content Placeholder 2"/>
          <p:cNvSpPr>
            <a:spLocks noGrp="1"/>
          </p:cNvSpPr>
          <p:nvPr>
            <p:ph idx="1"/>
          </p:nvPr>
        </p:nvSpPr>
        <p:spPr/>
        <p:txBody>
          <a:bodyPr>
            <a:normAutofit/>
          </a:bodyPr>
          <a:lstStyle/>
          <a:p>
            <a:r>
              <a:rPr lang="en-GB" dirty="0" smtClean="0"/>
              <a:t>Cooperative hunting allows much larger prey animals to be caught.</a:t>
            </a:r>
          </a:p>
          <a:p>
            <a:r>
              <a:rPr lang="en-GB" dirty="0" smtClean="0"/>
              <a:t>It also allows the subordinate members of the group to benefit as they get fed.</a:t>
            </a:r>
          </a:p>
          <a:p>
            <a:r>
              <a:rPr lang="en-GB" dirty="0" smtClean="0"/>
              <a:t>It reduces the amount of energy consumed in catching their prey.</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Friday, 17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8</a:t>
            </a:fld>
            <a:endParaRPr lang="en-GB"/>
          </a:p>
        </p:txBody>
      </p:sp>
    </p:spTree>
    <p:extLst>
      <p:ext uri="{BB962C8B-B14F-4D97-AF65-F5344CB8AC3E}">
        <p14:creationId xmlns:p14="http://schemas.microsoft.com/office/powerpoint/2010/main" val="16380511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Cooperative Defence</a:t>
            </a:r>
            <a:endParaRPr lang="en-GB" dirty="0"/>
          </a:p>
        </p:txBody>
      </p:sp>
      <p:sp>
        <p:nvSpPr>
          <p:cNvPr id="3" name="Content Placeholder 2"/>
          <p:cNvSpPr>
            <a:spLocks noGrp="1"/>
          </p:cNvSpPr>
          <p:nvPr>
            <p:ph idx="1"/>
          </p:nvPr>
        </p:nvSpPr>
        <p:spPr/>
        <p:txBody>
          <a:bodyPr>
            <a:normAutofit/>
          </a:bodyPr>
          <a:lstStyle/>
          <a:p>
            <a:r>
              <a:rPr lang="en-GB" dirty="0" smtClean="0"/>
              <a:t>By working as a large group, animals have also developed defence mechanisms.</a:t>
            </a:r>
          </a:p>
          <a:p>
            <a:r>
              <a:rPr lang="en-GB" dirty="0" smtClean="0"/>
              <a:t>A large </a:t>
            </a:r>
            <a:r>
              <a:rPr lang="en-GB" smtClean="0"/>
              <a:t>group </a:t>
            </a:r>
            <a:r>
              <a:rPr lang="en-GB" smtClean="0"/>
              <a:t>of </a:t>
            </a:r>
            <a:r>
              <a:rPr lang="en-GB" dirty="0" smtClean="0"/>
              <a:t>animals have many eyes to spot predators.</a:t>
            </a:r>
          </a:p>
        </p:txBody>
      </p:sp>
      <p:sp>
        <p:nvSpPr>
          <p:cNvPr id="4" name="Date Placeholder 3"/>
          <p:cNvSpPr>
            <a:spLocks noGrp="1"/>
          </p:cNvSpPr>
          <p:nvPr>
            <p:ph type="dt" sz="half" idx="10"/>
          </p:nvPr>
        </p:nvSpPr>
        <p:spPr/>
        <p:txBody>
          <a:bodyPr/>
          <a:lstStyle/>
          <a:p>
            <a:fld id="{EA21F6DF-3082-4644-84DD-A3C5FBA6B3AD}" type="datetime2">
              <a:rPr lang="en-GB" smtClean="0"/>
              <a:t>Friday, 17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9</a:t>
            </a:fld>
            <a:endParaRPr lang="en-GB"/>
          </a:p>
        </p:txBody>
      </p:sp>
    </p:spTree>
    <p:extLst>
      <p:ext uri="{BB962C8B-B14F-4D97-AF65-F5344CB8AC3E}">
        <p14:creationId xmlns:p14="http://schemas.microsoft.com/office/powerpoint/2010/main" val="1073923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3723</TotalTime>
  <Words>1116</Words>
  <Application>Microsoft Office PowerPoint</Application>
  <PresentationFormat>On-screen Show (4:3)</PresentationFormat>
  <Paragraphs>165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Higher Biology</vt:lpstr>
      <vt:lpstr>Social Behaviour</vt:lpstr>
      <vt:lpstr>Social Hierarchy</vt:lpstr>
      <vt:lpstr>Social Hierarchy</vt:lpstr>
      <vt:lpstr>Pecking Order</vt:lpstr>
      <vt:lpstr>Social Hierarchy</vt:lpstr>
      <vt:lpstr>Cooperative Hunting</vt:lpstr>
      <vt:lpstr>Cooperative Hunting</vt:lpstr>
      <vt:lpstr>Cooperative Defence</vt:lpstr>
      <vt:lpstr>Cooperative Defence</vt:lpstr>
      <vt:lpstr>Altruistic Behaviour</vt:lpstr>
      <vt:lpstr>Reciprocal Altruism</vt:lpstr>
      <vt:lpstr>Reciprocal Altruism</vt:lpstr>
      <vt:lpstr>Kin Selection</vt:lpstr>
      <vt:lpstr>Kin Selection</vt:lpstr>
      <vt:lpstr>Kin Selection</vt:lpstr>
      <vt:lpstr>Relatedness</vt:lpstr>
      <vt:lpstr>Social Insects</vt:lpstr>
      <vt:lpstr>Keystone Species</vt:lpstr>
      <vt:lpstr>Keystone Species</vt:lpstr>
      <vt:lpstr>Primate Behaviour</vt:lpstr>
      <vt:lpstr>Primate Behaviour</vt:lpstr>
      <vt:lpstr>Alliances</vt:lpstr>
      <vt:lpstr>Ritualistic Display</vt:lpstr>
      <vt:lpstr>Appeasement Behaviour</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Biology</dc:title>
  <dc:creator>Graham Davidson</dc:creator>
  <cp:lastModifiedBy>Graham Davidson</cp:lastModifiedBy>
  <cp:revision>271</cp:revision>
  <dcterms:created xsi:type="dcterms:W3CDTF">2014-09-10T08:40:26Z</dcterms:created>
  <dcterms:modified xsi:type="dcterms:W3CDTF">2017-03-17T12:47:31Z</dcterms:modified>
</cp:coreProperties>
</file>